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34"/>
  </p:notesMasterIdLst>
  <p:handoutMasterIdLst>
    <p:handoutMasterId r:id="rId35"/>
  </p:handoutMasterIdLst>
  <p:sldIdLst>
    <p:sldId id="256" r:id="rId2"/>
    <p:sldId id="333" r:id="rId3"/>
    <p:sldId id="318" r:id="rId4"/>
    <p:sldId id="316" r:id="rId5"/>
    <p:sldId id="317" r:id="rId6"/>
    <p:sldId id="280" r:id="rId7"/>
    <p:sldId id="285" r:id="rId8"/>
    <p:sldId id="358" r:id="rId9"/>
    <p:sldId id="357" r:id="rId10"/>
    <p:sldId id="283" r:id="rId11"/>
    <p:sldId id="355" r:id="rId12"/>
    <p:sldId id="340" r:id="rId13"/>
    <p:sldId id="341" r:id="rId14"/>
    <p:sldId id="342" r:id="rId15"/>
    <p:sldId id="343" r:id="rId16"/>
    <p:sldId id="344" r:id="rId17"/>
    <p:sldId id="347" r:id="rId18"/>
    <p:sldId id="348" r:id="rId19"/>
    <p:sldId id="360" r:id="rId20"/>
    <p:sldId id="346" r:id="rId21"/>
    <p:sldId id="359" r:id="rId22"/>
    <p:sldId id="363" r:id="rId23"/>
    <p:sldId id="364" r:id="rId24"/>
    <p:sldId id="349" r:id="rId25"/>
    <p:sldId id="361" r:id="rId26"/>
    <p:sldId id="362" r:id="rId27"/>
    <p:sldId id="365" r:id="rId28"/>
    <p:sldId id="350" r:id="rId29"/>
    <p:sldId id="351" r:id="rId30"/>
    <p:sldId id="352" r:id="rId31"/>
    <p:sldId id="354" r:id="rId32"/>
    <p:sldId id="35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5676E0-AD4F-531E-0E68-9ADAA73EF94E}" v="401" dt="2021-09-16T17:15:20.010"/>
    <p1510:client id="{34DA5129-1217-E540-4280-EF8AE433717F}" v="2741" dt="2021-09-16T18:13:36.060"/>
    <p1510:client id="{36FB377B-2FB4-4CB7-9E69-86D14B718CD6}" v="758" dt="2021-09-16T06:10:35.677"/>
    <p1510:client id="{523A486E-9F4A-42A3-B669-FD0BC713738D}" v="591" dt="2021-09-15T21:59:22.356"/>
    <p1510:client id="{7F005B64-EA2A-1404-8455-27A73354CC2E}" v="1558" dt="2021-09-16T19:30:48.599"/>
    <p1510:client id="{E16CD50C-D950-75A7-145E-15E9B8E11EAC}" v="96" dt="2021-09-16T06:21:35.3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43"/>
    <p:restoredTop sz="86485"/>
  </p:normalViewPr>
  <p:slideViewPr>
    <p:cSldViewPr snapToGrid="0" snapToObjects="1">
      <p:cViewPr varScale="1">
        <p:scale>
          <a:sx n="101" d="100"/>
          <a:sy n="101" d="100"/>
        </p:scale>
        <p:origin x="132" y="3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HPC Job Submission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21202" y="6356350"/>
            <a:ext cx="682920" cy="365125"/>
          </a:xfrm>
        </p:spPr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/>
          <a:lstStyle/>
          <a:p>
            <a:fld id="{5D88C953-8AEC-45FC-9B35-2B8A297B6B00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/>
          <a:lstStyle/>
          <a:p>
            <a:fld id="{B57FC762-7C12-4799-8D77-147D8C961EDB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6594" y="6295491"/>
            <a:ext cx="990083" cy="365125"/>
          </a:xfrm>
        </p:spPr>
        <p:txBody>
          <a:bodyPr/>
          <a:lstStyle/>
          <a:p>
            <a:fld id="{017F0064-D0D2-46C6-B356-267689A66643}" type="datetime1">
              <a:rPr lang="en-US" smtClean="0"/>
              <a:t>9/16/2021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629594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anchor="ctr" anchorCtr="0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C22639A3-2F13-40B9-B2F5-874EC187B14C}" type="datetime1">
              <a:rPr lang="en-US" smtClean="0"/>
              <a:t>9/16/2021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HPC Job Submission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94688" y="6356350"/>
            <a:ext cx="682920" cy="365125"/>
          </a:xfrm>
          <a:ln>
            <a:solidFill>
              <a:schemeClr val="tx1"/>
            </a:solidFill>
          </a:ln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/>
          <a:lstStyle/>
          <a:p>
            <a:fld id="{4EE027BD-FE32-4763-8EEE-DAC1845D6A58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/>
          <a:lstStyle/>
          <a:p>
            <a:fld id="{5C7C2D3C-7581-4AFB-AE84-D11346F7F3E9}" type="datetime1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/>
          <a:lstStyle/>
          <a:p>
            <a:fld id="{9121355D-D7CB-48C5-9788-35FDFFF228E7}" type="datetime1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/>
          <a:lstStyle/>
          <a:p>
            <a:fld id="{3751F75A-7036-4DD9-AA90-973283D63A02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/>
          <a:lstStyle/>
          <a:p>
            <a:fld id="{3894004A-4215-4D69-9161-33DF15E42101}" type="datetime1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/>
          <a:lstStyle/>
          <a:p>
            <a:fld id="{5C69351C-5911-4127-9660-82E8E864FEB0}" type="datetime1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/>
          <a:lstStyle/>
          <a:p>
            <a:fld id="{92747654-08EA-4183-9C8E-DF37D4487447}" type="datetime1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E9D67E4-9E9A-9B45-9298-F61BD8D7E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HPC Job Submission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Tx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Tx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Tx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Tx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Tx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slurm.schedmd.com/sbatch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lurm.schedmd.com/quickstart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3" Type="http://schemas.openxmlformats.org/officeDocument/2006/relationships/hyperlink" Target="mailto:rc-help@colorado.edu" TargetMode="External"/><Relationship Id="rId7" Type="http://schemas.openxmlformats.org/officeDocument/2006/relationships/hyperlink" Target="https://github.com/ResearchComputing/RMACC/blob/master/2017/How_Access_Summit/how_access_summit_2017.pdf" TargetMode="External"/><Relationship Id="rId2" Type="http://schemas.openxmlformats.org/officeDocument/2006/relationships/hyperlink" Target="mailto:Daniel.Trahan@Colorado.ED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Final_Tutorials/blob/master/General_Computing_Topics/EfficientSerialSubmission/EfficientSerial.pdf" TargetMode="External"/><Relationship Id="rId5" Type="http://schemas.openxmlformats.org/officeDocument/2006/relationships/hyperlink" Target="https://github.com/ResearchComputing/Basics_Supercomputing/blob/master/2017_July/Day_One/%5b04%5d_submitting_jobs_supercomputer.pdf" TargetMode="External"/><Relationship Id="rId4" Type="http://schemas.openxmlformats.org/officeDocument/2006/relationships/hyperlink" Target="https://github.com/ResearchComputing/Supercomputing_Spin_Up_Fall_2021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lurm.schedmd.com/quickstart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slurm.schedmd.com/quickstart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slurm.schedmd.com/quickstart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https://slurm.schedmd.com/quickstart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slurm.schedmd.com/job_array.html" TargetMode="External"/><Relationship Id="rId2" Type="http://schemas.openxmlformats.org/officeDocument/2006/relationships/hyperlink" Target="https://curc.readthedocs.io/en/latest/software/loadbalancer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lurm.schedmd.com/quickstart.html" TargetMode="External"/><Relationship Id="rId4" Type="http://schemas.openxmlformats.org/officeDocument/2006/relationships/hyperlink" Target="https://github.com/ResearchComputing/Supercomputing_Spin_Up_Fall_2021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5" y="4548248"/>
            <a:ext cx="11301352" cy="154379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 Light" panose="020B0403020202020204" pitchFamily="34" charset="0"/>
                <a:cs typeface="Arial Narrow" panose="020B0604020202020204" pitchFamily="34" charset="0"/>
              </a:rPr>
              <a:t>HPC Job Submission</a:t>
            </a:r>
          </a:p>
        </p:txBody>
      </p:sp>
    </p:spTree>
    <p:extLst>
      <p:ext uri="{BB962C8B-B14F-4D97-AF65-F5344CB8AC3E}">
        <p14:creationId xmlns:p14="http://schemas.microsoft.com/office/powerpoint/2010/main" val="721532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Submitting a batch job</a:t>
            </a:r>
            <a:endParaRPr lang="en-US" dirty="0">
              <a:solidFill>
                <a:schemeClr val="accent5"/>
              </a:solidFill>
              <a:latin typeface="Consolas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6F4FA7C-3A68-0A44-BD45-CEA006EDF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636"/>
            <a:ext cx="10817506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69240" indent="-227965">
              <a:spcBef>
                <a:spcPts val="650"/>
              </a:spcBef>
              <a:buClr>
                <a:schemeClr val="tx1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 err="1">
                <a:solidFill>
                  <a:schemeClr val="accent5"/>
                </a:solidFill>
                <a:latin typeface="Consolas"/>
                <a:cs typeface="Arial"/>
              </a:rPr>
              <a:t>sbatch</a:t>
            </a:r>
            <a:r>
              <a:rPr lang="en-US" dirty="0">
                <a:solidFill>
                  <a:srgbClr val="2F2B20"/>
                </a:solidFill>
                <a:cs typeface="Arial"/>
              </a:rPr>
              <a:t>: </a:t>
            </a:r>
            <a:r>
              <a:rPr lang="en-US" spc="30" dirty="0">
                <a:solidFill>
                  <a:srgbClr val="2F2B20"/>
                </a:solidFill>
                <a:cs typeface="Arial"/>
              </a:rPr>
              <a:t>submit </a:t>
            </a:r>
            <a:r>
              <a:rPr lang="en-US" spc="-50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36" dirty="0">
                <a:solidFill>
                  <a:srgbClr val="2F2B20"/>
                </a:solidFill>
                <a:cs typeface="Arial"/>
              </a:rPr>
              <a:t>batch job</a:t>
            </a:r>
            <a:endParaRPr lang="en-US" dirty="0">
              <a:solidFill>
                <a:srgbClr val="2F2B20"/>
              </a:solidFill>
              <a:cs typeface="Arial"/>
            </a:endParaRPr>
          </a:p>
          <a:p>
            <a:pPr marL="269240" indent="-227965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10" dirty="0">
                <a:solidFill>
                  <a:srgbClr val="2F2B20"/>
                </a:solidFill>
                <a:cs typeface="Arial"/>
              </a:rPr>
              <a:t>Submit your first job! :  </a:t>
            </a:r>
          </a:p>
          <a:p>
            <a:pPr marL="269240" indent="-227965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endParaRPr lang="en-US" spc="-10" dirty="0">
              <a:solidFill>
                <a:srgbClr val="2F2B20"/>
              </a:solidFill>
              <a:cs typeface="Arial"/>
            </a:endParaRPr>
          </a:p>
          <a:p>
            <a:pPr marL="269240" indent="-227965">
              <a:spcBef>
                <a:spcPts val="555"/>
              </a:spcBef>
              <a:buClr>
                <a:srgbClr val="000000"/>
              </a:buClr>
              <a:tabLst>
                <a:tab pos="269652" algn="l"/>
              </a:tabLst>
            </a:pPr>
            <a:endParaRPr lang="en-US" spc="-10" dirty="0">
              <a:solidFill>
                <a:srgbClr val="2F2B20"/>
              </a:solidFill>
              <a:cs typeface="Arial"/>
            </a:endParaRPr>
          </a:p>
          <a:p>
            <a:pPr marL="269240" indent="-227965">
              <a:spcBef>
                <a:spcPts val="555"/>
              </a:spcBef>
              <a:buClr>
                <a:srgbClr val="000000"/>
              </a:buClr>
              <a:tabLst>
                <a:tab pos="269652" algn="l"/>
              </a:tabLst>
            </a:pPr>
            <a:r>
              <a:rPr lang="en-US" spc="-10" dirty="0">
                <a:solidFill>
                  <a:srgbClr val="2F2B20"/>
                </a:solidFill>
                <a:cs typeface="Arial"/>
              </a:rPr>
              <a:t>Script contains most of the parameters needed to define a job</a:t>
            </a:r>
            <a:endParaRPr lang="en-US">
              <a:cs typeface="Arial"/>
            </a:endParaRPr>
          </a:p>
          <a:p>
            <a:pPr marL="269240" indent="-227965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10" dirty="0">
                <a:solidFill>
                  <a:srgbClr val="2F2B20"/>
                </a:solidFill>
                <a:cs typeface="Arial"/>
              </a:rPr>
              <a:t>Additional flags can be used to temporarily replace any set parameters.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702185" y="5862597"/>
            <a:ext cx="2787631" cy="222483"/>
          </a:xfrm>
          <a:prstGeom prst="rect">
            <a:avLst/>
          </a:prstGeom>
        </p:spPr>
        <p:txBody>
          <a:bodyPr vert="horz" wrap="square" lIns="0" tIns="14591" rIns="0" bIns="0" rtlCol="0">
            <a:spAutoFit/>
          </a:bodyPr>
          <a:lstStyle/>
          <a:p>
            <a:pPr marL="12689">
              <a:spcBef>
                <a:spcPts val="113"/>
              </a:spcBef>
            </a:pPr>
            <a:r>
              <a:rPr sz="1350" spc="-10" dirty="0">
                <a:solidFill>
                  <a:srgbClr val="2F2B20"/>
                </a:solidFill>
                <a:latin typeface="Calibri"/>
                <a:cs typeface="Calibri"/>
                <a:hlinkClick r:id="rId2"/>
              </a:rPr>
              <a:t>http://slurm.schedmd.com/sbatch.html</a:t>
            </a:r>
            <a:endParaRPr sz="1350" dirty="0">
              <a:latin typeface="Calibri"/>
              <a:cs typeface="Calibri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B82E9C-4940-1643-8E71-5711EC354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DA5AB-0250-4AF1-81FF-4F4D382E42F4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563F2-5DC1-B74A-9B58-ECA435E15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F11D6-68EE-3147-BA1A-8E2EE4527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593009-9A6D-4928-AE37-1BB13FA89904}"/>
              </a:ext>
            </a:extLst>
          </p:cNvPr>
          <p:cNvSpPr/>
          <p:nvPr/>
        </p:nvSpPr>
        <p:spPr>
          <a:xfrm>
            <a:off x="1213043" y="2924907"/>
            <a:ext cx="9842967" cy="461665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marL="40640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z="2000" spc="-6" dirty="0">
                <a:solidFill>
                  <a:schemeClr val="accent5"/>
                </a:solidFill>
                <a:latin typeface="Consolas"/>
                <a:cs typeface="Courier New"/>
              </a:rPr>
              <a:t>$ </a:t>
            </a:r>
            <a:r>
              <a:rPr lang="en-US" sz="2000" spc="-6" dirty="0" err="1">
                <a:solidFill>
                  <a:schemeClr val="accent5"/>
                </a:solidFill>
                <a:latin typeface="Consolas"/>
                <a:cs typeface="Courier New"/>
              </a:rPr>
              <a:t>sbatch</a:t>
            </a:r>
            <a:r>
              <a:rPr lang="en-US" sz="2000" spc="-105" dirty="0">
                <a:solidFill>
                  <a:schemeClr val="accent5"/>
                </a:solidFill>
                <a:latin typeface="Consolas"/>
                <a:cs typeface="Courier New"/>
              </a:rPr>
              <a:t> submit_</a:t>
            </a:r>
            <a:r>
              <a:rPr lang="en-US" sz="2000" spc="-6" dirty="0">
                <a:solidFill>
                  <a:schemeClr val="accent5"/>
                </a:solidFill>
                <a:latin typeface="Consolas"/>
                <a:cs typeface="Courier New"/>
              </a:rPr>
              <a:t>test.sh</a:t>
            </a:r>
            <a:r>
              <a:rPr lang="en-US" sz="2400" spc="-6" dirty="0">
                <a:solidFill>
                  <a:schemeClr val="accent5"/>
                </a:solidFill>
                <a:latin typeface="Consolas"/>
                <a:cs typeface="Courier New"/>
              </a:rPr>
              <a:t>  </a:t>
            </a:r>
            <a:endParaRPr lang="en-US">
              <a:solidFill>
                <a:schemeClr val="accent5"/>
              </a:solidFill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FD8553-BDE9-4B90-A4AD-717693B29B60}"/>
              </a:ext>
            </a:extLst>
          </p:cNvPr>
          <p:cNvSpPr/>
          <p:nvPr/>
        </p:nvSpPr>
        <p:spPr>
          <a:xfrm>
            <a:off x="1175567" y="5113021"/>
            <a:ext cx="9842967" cy="461665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marL="40640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z="2000" spc="-6" dirty="0">
                <a:solidFill>
                  <a:schemeClr val="accent5"/>
                </a:solidFill>
                <a:latin typeface="Consolas"/>
                <a:cs typeface="Courier New"/>
              </a:rPr>
              <a:t>$ </a:t>
            </a:r>
            <a:r>
              <a:rPr lang="en-US" sz="2000" spc="-6" dirty="0" err="1">
                <a:solidFill>
                  <a:schemeClr val="accent5"/>
                </a:solidFill>
                <a:latin typeface="Consolas"/>
                <a:cs typeface="Courier New"/>
              </a:rPr>
              <a:t>sbatch</a:t>
            </a:r>
            <a:r>
              <a:rPr lang="en-US" sz="2000" spc="-6" dirty="0">
                <a:solidFill>
                  <a:schemeClr val="accent5"/>
                </a:solidFill>
                <a:latin typeface="Consolas"/>
                <a:cs typeface="Courier New"/>
              </a:rPr>
              <a:t> --reservation=supercomputing-spinup-pt2</a:t>
            </a:r>
            <a:r>
              <a:rPr lang="en-US" sz="2000" spc="-105" dirty="0">
                <a:solidFill>
                  <a:schemeClr val="accent5"/>
                </a:solidFill>
                <a:latin typeface="Consolas"/>
                <a:cs typeface="Courier New"/>
              </a:rPr>
              <a:t> submit_</a:t>
            </a:r>
            <a:r>
              <a:rPr lang="en-US" sz="2000" spc="-6" dirty="0">
                <a:solidFill>
                  <a:schemeClr val="accent5"/>
                </a:solidFill>
                <a:latin typeface="Consolas"/>
                <a:cs typeface="Courier New"/>
              </a:rPr>
              <a:t>test.sh</a:t>
            </a:r>
            <a:r>
              <a:rPr lang="en-US" sz="2400" spc="-6" dirty="0">
                <a:solidFill>
                  <a:schemeClr val="accent5"/>
                </a:solidFill>
                <a:latin typeface="Consolas"/>
                <a:cs typeface="Courier New"/>
              </a:rPr>
              <a:t>  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488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Anatomy of a job script (</a:t>
            </a:r>
            <a:r>
              <a:rPr lang="en-US" dirty="0" err="1">
                <a:latin typeface="Helvetica Light"/>
              </a:rPr>
              <a:t>submit_test.sh</a:t>
            </a:r>
            <a:r>
              <a:rPr lang="en-US" dirty="0">
                <a:latin typeface="Helvetica Light"/>
              </a:rPr>
              <a:t>)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5C046-4FE0-984F-808A-6597E62A5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9550-8870-45AB-B837-EB04F25A015C}" type="datetime1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7B5D6-344B-9441-8670-D19B3B652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2E9A73-E568-D445-8B5A-B76537000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418226A9-F4F2-EF49-B113-311F7C9DAB2E}"/>
              </a:ext>
            </a:extLst>
          </p:cNvPr>
          <p:cNvSpPr txBox="1"/>
          <p:nvPr/>
        </p:nvSpPr>
        <p:spPr>
          <a:xfrm>
            <a:off x="812442" y="1753891"/>
            <a:ext cx="10515600" cy="4321685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wrap="square" lIns="0" tIns="12689" rIns="0" bIns="0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#!/bin/bash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=1                      # Number of requested tasks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#SBATCH --time=0:01:00                  # Max wall time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#SBATCH --partition=shas-testing        # Specify Summit Haswell nodes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#SBATCH --output=test_%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j.out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# Rename standard output file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 Updated by:   Shelley Knuth, 17 May 2019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 Purpose:	To demonstrate how to run a batch job on RC resources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 Purge all existing modules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module purge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 Run commands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echo "This is a test of user $USER“ </a:t>
            </a:r>
          </a:p>
        </p:txBody>
      </p:sp>
    </p:spTree>
    <p:extLst>
      <p:ext uri="{BB962C8B-B14F-4D97-AF65-F5344CB8AC3E}">
        <p14:creationId xmlns:p14="http://schemas.microsoft.com/office/powerpoint/2010/main" val="1082045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3958" y="1451890"/>
            <a:ext cx="8174764" cy="702104"/>
          </a:xfrm>
          <a:prstGeom prst="rect">
            <a:avLst/>
          </a:prstGeom>
        </p:spPr>
        <p:txBody>
          <a:bodyPr vert="horz" wrap="square" lIns="0" tIns="12689" rIns="0" bIns="0" rtlCol="0">
            <a:spAutoFit/>
          </a:bodyPr>
          <a:lstStyle/>
          <a:p>
            <a:pPr marL="12689">
              <a:spcBef>
                <a:spcPts val="99"/>
              </a:spcBef>
              <a:tabLst>
                <a:tab pos="3711044" algn="l"/>
              </a:tabLst>
            </a:pPr>
            <a:r>
              <a:rPr lang="en-US" sz="2198" dirty="0">
                <a:solidFill>
                  <a:srgbClr val="2F2B20"/>
                </a:solidFill>
                <a:latin typeface="Helvetica" pitchFamily="2" charset="0"/>
                <a:cs typeface="Courier New"/>
              </a:rPr>
              <a:t>Specified at command line or in job script as… </a:t>
            </a:r>
          </a:p>
          <a:p>
            <a:pPr marL="12689">
              <a:spcBef>
                <a:spcPts val="99"/>
              </a:spcBef>
              <a:tabLst>
                <a:tab pos="3711044" algn="l"/>
              </a:tabLst>
            </a:pPr>
            <a:r>
              <a:rPr sz="2198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#SBATCH </a:t>
            </a:r>
            <a:r>
              <a:rPr sz="2198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&lt;options&gt;</a:t>
            </a:r>
            <a:r>
              <a:rPr lang="en-US" sz="2198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198" dirty="0">
                <a:solidFill>
                  <a:srgbClr val="2F2B20"/>
                </a:solidFill>
                <a:latin typeface="Helvetica" pitchFamily="2" charset="0"/>
                <a:cs typeface="Courier New"/>
              </a:rPr>
              <a:t>…where options include: </a:t>
            </a:r>
            <a:endParaRPr sz="2198" dirty="0">
              <a:latin typeface="Helvetica" pitchFamily="2" charset="0"/>
              <a:cs typeface="Courier New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Job Options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3958" y="2253161"/>
            <a:ext cx="3057144" cy="3339301"/>
          </a:xfrm>
          <a:prstGeom prst="rect">
            <a:avLst/>
          </a:prstGeom>
        </p:spPr>
        <p:txBody>
          <a:bodyPr vert="horz" wrap="square" lIns="0" tIns="12689" rIns="0" bIns="0" rtlCol="0" anchor="t">
            <a:spAutoFit/>
          </a:bodyPr>
          <a:lstStyle/>
          <a:p>
            <a:pPr marL="240665" indent="-227965">
              <a:lnSpc>
                <a:spcPts val="2634"/>
              </a:lnSpc>
              <a:buClr>
                <a:srgbClr val="A9A57C"/>
              </a:buClr>
              <a:buChar char="•"/>
              <a:tabLst>
                <a:tab pos="240465" algn="l"/>
                <a:tab pos="241100" algn="l"/>
              </a:tabLst>
            </a:pPr>
            <a:r>
              <a:rPr sz="2150" b="1" dirty="0">
                <a:solidFill>
                  <a:srgbClr val="2F2B20"/>
                </a:solidFill>
                <a:latin typeface="Arial"/>
                <a:cs typeface="Arial"/>
              </a:rPr>
              <a:t>Partition:</a:t>
            </a:r>
            <a:endParaRPr lang="en-US" sz="2150" b="1">
              <a:latin typeface="Arial"/>
              <a:cs typeface="Arial"/>
            </a:endParaRPr>
          </a:p>
          <a:p>
            <a:pPr marL="240665" indent="-227965">
              <a:lnSpc>
                <a:spcPts val="2634"/>
              </a:lnSpc>
              <a:spcBef>
                <a:spcPts val="26"/>
              </a:spcBef>
              <a:buClr>
                <a:srgbClr val="A9A57C"/>
              </a:buClr>
              <a:buChar char="•"/>
              <a:tabLst>
                <a:tab pos="240465" algn="l"/>
                <a:tab pos="241100" algn="l"/>
              </a:tabLst>
            </a:pPr>
            <a:r>
              <a:rPr sz="2198" dirty="0">
                <a:solidFill>
                  <a:srgbClr val="2F2B20"/>
                </a:solidFill>
                <a:latin typeface="Arial"/>
                <a:cs typeface="Arial"/>
              </a:rPr>
              <a:t>Sending</a:t>
            </a:r>
            <a:r>
              <a:rPr sz="2198" spc="-16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sz="2198" spc="-10" dirty="0">
                <a:solidFill>
                  <a:srgbClr val="2F2B20"/>
                </a:solidFill>
                <a:latin typeface="Arial"/>
                <a:cs typeface="Arial"/>
              </a:rPr>
              <a:t>emails:</a:t>
            </a:r>
            <a:endParaRPr sz="2198" dirty="0">
              <a:latin typeface="Arial"/>
              <a:cs typeface="Arial"/>
            </a:endParaRPr>
          </a:p>
          <a:p>
            <a:pPr marL="240665" indent="-227965">
              <a:lnSpc>
                <a:spcPts val="2634"/>
              </a:lnSpc>
              <a:buClr>
                <a:srgbClr val="A9A57C"/>
              </a:buClr>
              <a:buChar char="•"/>
              <a:tabLst>
                <a:tab pos="240465" algn="l"/>
                <a:tab pos="241100" algn="l"/>
              </a:tabLst>
            </a:pPr>
            <a:r>
              <a:rPr sz="2198" spc="-30" dirty="0">
                <a:solidFill>
                  <a:srgbClr val="2F2B20"/>
                </a:solidFill>
                <a:latin typeface="Arial"/>
                <a:cs typeface="Arial"/>
              </a:rPr>
              <a:t>Email</a:t>
            </a:r>
            <a:r>
              <a:rPr sz="2198" spc="-6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sz="2198" dirty="0">
                <a:solidFill>
                  <a:srgbClr val="2F2B20"/>
                </a:solidFill>
                <a:latin typeface="Arial"/>
                <a:cs typeface="Arial"/>
              </a:rPr>
              <a:t>address:</a:t>
            </a:r>
            <a:endParaRPr sz="2198" dirty="0">
              <a:latin typeface="Arial"/>
              <a:cs typeface="Arial"/>
            </a:endParaRPr>
          </a:p>
          <a:p>
            <a:pPr marL="240665" indent="-227965">
              <a:lnSpc>
                <a:spcPts val="2634"/>
              </a:lnSpc>
              <a:buClr>
                <a:srgbClr val="A9A57C"/>
              </a:buClr>
              <a:buChar char="•"/>
              <a:tabLst>
                <a:tab pos="240465" algn="l"/>
                <a:tab pos="241100" algn="l"/>
              </a:tabLst>
            </a:pPr>
            <a:r>
              <a:rPr sz="2198" spc="6" dirty="0">
                <a:solidFill>
                  <a:srgbClr val="2F2B20"/>
                </a:solidFill>
                <a:latin typeface="Arial"/>
                <a:cs typeface="Arial"/>
              </a:rPr>
              <a:t>Number </a:t>
            </a:r>
            <a:r>
              <a:rPr sz="2198" spc="30" dirty="0">
                <a:solidFill>
                  <a:srgbClr val="2F2B20"/>
                </a:solidFill>
                <a:latin typeface="Arial"/>
                <a:cs typeface="Arial"/>
              </a:rPr>
              <a:t>of</a:t>
            </a:r>
            <a:r>
              <a:rPr sz="2198" spc="-69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sz="2198" spc="6" dirty="0">
                <a:solidFill>
                  <a:srgbClr val="2F2B20"/>
                </a:solidFill>
                <a:latin typeface="Arial"/>
                <a:cs typeface="Arial"/>
              </a:rPr>
              <a:t>nodes:</a:t>
            </a:r>
            <a:endParaRPr sz="2198" dirty="0">
              <a:latin typeface="Arial"/>
              <a:cs typeface="Arial"/>
            </a:endParaRPr>
          </a:p>
          <a:p>
            <a:pPr marL="240665" indent="-227965">
              <a:lnSpc>
                <a:spcPts val="2634"/>
              </a:lnSpc>
              <a:buClr>
                <a:srgbClr val="A9A57C"/>
              </a:buClr>
              <a:buChar char="•"/>
              <a:tabLst>
                <a:tab pos="240465" algn="l"/>
                <a:tab pos="241100" algn="l"/>
              </a:tabLst>
            </a:pPr>
            <a:r>
              <a:rPr lang="en-US" sz="2150" spc="-6" dirty="0">
                <a:solidFill>
                  <a:srgbClr val="2F2B20"/>
                </a:solidFill>
                <a:latin typeface="Arial"/>
                <a:cs typeface="Arial"/>
              </a:rPr>
              <a:t>Number of cores:</a:t>
            </a:r>
          </a:p>
          <a:p>
            <a:pPr marL="240665" indent="-227965">
              <a:lnSpc>
                <a:spcPts val="2634"/>
              </a:lnSpc>
              <a:buClr>
                <a:srgbClr val="A9A57C"/>
              </a:buClr>
              <a:buChar char="•"/>
              <a:tabLst>
                <a:tab pos="240465" algn="l"/>
                <a:tab pos="241100" algn="l"/>
              </a:tabLst>
            </a:pPr>
            <a:r>
              <a:rPr sz="2150" b="1" spc="-6" dirty="0">
                <a:solidFill>
                  <a:srgbClr val="2F2B20"/>
                </a:solidFill>
                <a:latin typeface="Arial"/>
                <a:cs typeface="Arial"/>
              </a:rPr>
              <a:t>Quality </a:t>
            </a:r>
            <a:r>
              <a:rPr sz="2150" b="1" spc="30" dirty="0">
                <a:solidFill>
                  <a:srgbClr val="2F2B20"/>
                </a:solidFill>
                <a:latin typeface="Arial"/>
                <a:cs typeface="Arial"/>
              </a:rPr>
              <a:t>of</a:t>
            </a:r>
            <a:r>
              <a:rPr sz="2150" b="1" spc="-20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sz="2150" b="1" spc="-6" dirty="0">
                <a:solidFill>
                  <a:srgbClr val="2F2B20"/>
                </a:solidFill>
                <a:latin typeface="Arial"/>
                <a:cs typeface="Arial"/>
              </a:rPr>
              <a:t>service</a:t>
            </a:r>
            <a:r>
              <a:rPr sz="2150" spc="-6" dirty="0">
                <a:solidFill>
                  <a:srgbClr val="2F2B20"/>
                </a:solidFill>
                <a:latin typeface="Arial"/>
                <a:cs typeface="Arial"/>
              </a:rPr>
              <a:t>:</a:t>
            </a:r>
            <a:endParaRPr sz="2150" dirty="0">
              <a:latin typeface="Arial"/>
              <a:cs typeface="Arial"/>
            </a:endParaRPr>
          </a:p>
          <a:p>
            <a:pPr marL="240665" indent="-227965">
              <a:lnSpc>
                <a:spcPts val="2634"/>
              </a:lnSpc>
              <a:spcBef>
                <a:spcPts val="99"/>
              </a:spcBef>
              <a:buClr>
                <a:srgbClr val="A9A57C"/>
              </a:buClr>
              <a:buFont typeface="Arial"/>
              <a:buChar char="•"/>
              <a:tabLst>
                <a:tab pos="240465" algn="l"/>
                <a:tab pos="241100" algn="l"/>
              </a:tabLst>
            </a:pPr>
            <a:r>
              <a:rPr lang="en-US" sz="2150" b="1" spc="-10" dirty="0">
                <a:solidFill>
                  <a:srgbClr val="2F2B20"/>
                </a:solidFill>
                <a:latin typeface="Arial"/>
                <a:cs typeface="Arial"/>
              </a:rPr>
              <a:t>Allocation</a:t>
            </a:r>
            <a:r>
              <a:rPr lang="en-US" sz="2150" spc="-10" dirty="0">
                <a:solidFill>
                  <a:srgbClr val="2F2B20"/>
                </a:solidFill>
                <a:latin typeface="Arial"/>
                <a:cs typeface="Arial"/>
              </a:rPr>
              <a:t>:</a:t>
            </a:r>
            <a:endParaRPr lang="en-US" sz="2150" spc="-10" dirty="0">
              <a:ea typeface="+mn-lt"/>
              <a:cs typeface="+mn-lt"/>
            </a:endParaRPr>
          </a:p>
          <a:p>
            <a:pPr marL="240665" indent="-227965">
              <a:lnSpc>
                <a:spcPts val="2634"/>
              </a:lnSpc>
              <a:spcBef>
                <a:spcPts val="26"/>
              </a:spcBef>
              <a:buClr>
                <a:srgbClr val="A9A57C"/>
              </a:buClr>
              <a:buChar char="•"/>
              <a:tabLst>
                <a:tab pos="240465" algn="l"/>
                <a:tab pos="241100" algn="l"/>
              </a:tabLst>
            </a:pPr>
            <a:r>
              <a:rPr sz="2198" spc="-46" dirty="0">
                <a:solidFill>
                  <a:srgbClr val="2F2B20"/>
                </a:solidFill>
                <a:latin typeface="Arial"/>
                <a:cs typeface="Arial"/>
              </a:rPr>
              <a:t>Wall</a:t>
            </a:r>
            <a:r>
              <a:rPr sz="2198" spc="-6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sz="2198" spc="6" dirty="0">
                <a:solidFill>
                  <a:srgbClr val="2F2B20"/>
                </a:solidFill>
                <a:latin typeface="Arial"/>
                <a:cs typeface="Arial"/>
              </a:rPr>
              <a:t>time:</a:t>
            </a:r>
            <a:endParaRPr sz="2198" dirty="0">
              <a:latin typeface="Arial"/>
              <a:cs typeface="Arial"/>
            </a:endParaRPr>
          </a:p>
          <a:p>
            <a:pPr marL="240665" indent="-227965">
              <a:lnSpc>
                <a:spcPts val="2634"/>
              </a:lnSpc>
              <a:buClr>
                <a:srgbClr val="A9A57C"/>
              </a:buClr>
              <a:buChar char="•"/>
              <a:tabLst>
                <a:tab pos="240465" algn="l"/>
                <a:tab pos="241100" algn="l"/>
              </a:tabLst>
            </a:pPr>
            <a:r>
              <a:rPr sz="2198" spc="50" dirty="0">
                <a:solidFill>
                  <a:srgbClr val="2F2B20"/>
                </a:solidFill>
                <a:latin typeface="Arial"/>
                <a:cs typeface="Arial"/>
              </a:rPr>
              <a:t>Job</a:t>
            </a:r>
            <a:r>
              <a:rPr sz="2198" spc="-16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sz="2198" spc="-10" dirty="0">
                <a:solidFill>
                  <a:srgbClr val="2F2B20"/>
                </a:solidFill>
                <a:latin typeface="Arial"/>
                <a:cs typeface="Arial"/>
              </a:rPr>
              <a:t>Name:</a:t>
            </a:r>
            <a:endParaRPr sz="2198" dirty="0">
              <a:solidFill>
                <a:srgbClr val="000000"/>
              </a:solidFill>
              <a:latin typeface="Arial"/>
              <a:cs typeface="Arial"/>
            </a:endParaRPr>
          </a:p>
          <a:p>
            <a:pPr marL="240665" indent="-227965">
              <a:lnSpc>
                <a:spcPts val="2634"/>
              </a:lnSpc>
              <a:buClr>
                <a:srgbClr val="A9A57C"/>
              </a:buClr>
              <a:buChar char="•"/>
              <a:tabLst>
                <a:tab pos="240465" algn="l"/>
                <a:tab pos="241100" algn="l"/>
              </a:tabLst>
            </a:pPr>
            <a:r>
              <a:rPr lang="en-US" sz="2150" spc="-10" dirty="0">
                <a:solidFill>
                  <a:srgbClr val="2F2B20"/>
                </a:solidFill>
                <a:latin typeface="Arial"/>
                <a:cs typeface="Arial"/>
              </a:rPr>
              <a:t>Output: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083882" y="2198148"/>
            <a:ext cx="3326415" cy="3376455"/>
          </a:xfrm>
          <a:prstGeom prst="rect">
            <a:avLst/>
          </a:prstGeom>
        </p:spPr>
        <p:txBody>
          <a:bodyPr vert="horz" wrap="square" lIns="0" tIns="118001" rIns="0" bIns="0" rtlCol="0" anchor="t">
            <a:spAutoFit/>
          </a:bodyPr>
          <a:lstStyle/>
          <a:p>
            <a:pPr marL="12065">
              <a:spcBef>
                <a:spcPts val="929"/>
              </a:spcBef>
            </a:pPr>
            <a:r>
              <a:rPr sz="1500" b="1" spc="-6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--partition=</a:t>
            </a:r>
            <a:r>
              <a:rPr sz="1500" b="1" spc="-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</a:t>
            </a:r>
            <a:r>
              <a:rPr sz="1500" b="1" spc="-6" dirty="0" err="1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partition_name</a:t>
            </a:r>
            <a:r>
              <a:rPr sz="1500" b="1" spc="-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&gt;</a:t>
            </a:r>
            <a:endParaRPr lang="en-US" sz="1500" b="1">
              <a:solidFill>
                <a:srgbClr val="FF0000"/>
              </a:solidFill>
              <a:latin typeface="Consolas"/>
              <a:cs typeface="Consolas" panose="020B0609020204030204" pitchFamily="49" charset="0"/>
            </a:endParaRPr>
          </a:p>
          <a:p>
            <a:pPr marL="12065">
              <a:spcBef>
                <a:spcPts val="864"/>
              </a:spcBef>
            </a:pPr>
            <a:r>
              <a:rPr lang="en-US" sz="1500" spc="-6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--mail-type=</a:t>
            </a:r>
            <a:r>
              <a:rPr lang="en-US" sz="1500" spc="-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&lt;type&gt;</a:t>
            </a:r>
            <a:endParaRPr lang="en-US" sz="1500">
              <a:solidFill>
                <a:srgbClr val="FF0000"/>
              </a:solidFill>
              <a:latin typeface="Consolas"/>
              <a:cs typeface="Consolas" panose="020B0609020204030204" pitchFamily="49" charset="0"/>
            </a:endParaRPr>
          </a:p>
          <a:p>
            <a:pPr marL="12065">
              <a:spcBef>
                <a:spcPts val="834"/>
              </a:spcBef>
            </a:pPr>
            <a:r>
              <a:rPr lang="en-US" sz="1500" spc="-6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--mail-user=</a:t>
            </a:r>
            <a:r>
              <a:rPr lang="en-US" sz="1500" spc="-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&lt;user&gt;</a:t>
            </a:r>
            <a:endParaRPr sz="1500">
              <a:solidFill>
                <a:srgbClr val="FF0000"/>
              </a:solidFill>
              <a:latin typeface="Consolas"/>
              <a:cs typeface="Consolas" panose="020B0609020204030204" pitchFamily="49" charset="0"/>
            </a:endParaRPr>
          </a:p>
          <a:p>
            <a:pPr marL="12065">
              <a:spcBef>
                <a:spcPts val="834"/>
              </a:spcBef>
            </a:pPr>
            <a:r>
              <a:rPr sz="1500" spc="-6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--nodes=</a:t>
            </a:r>
            <a:r>
              <a:rPr sz="1500" spc="-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&lt;nodes&gt;</a:t>
            </a:r>
            <a:endParaRPr lang="en-US" sz="1500" spc="-6" dirty="0">
              <a:solidFill>
                <a:srgbClr val="FF0000"/>
              </a:solidFill>
              <a:latin typeface="Consolas"/>
              <a:cs typeface="Consolas" panose="020B0609020204030204" pitchFamily="49" charset="0"/>
            </a:endParaRPr>
          </a:p>
          <a:p>
            <a:pPr marL="12065">
              <a:spcBef>
                <a:spcPts val="834"/>
              </a:spcBef>
            </a:pPr>
            <a:r>
              <a:rPr lang="en-US" sz="1500" spc="-6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--</a:t>
            </a:r>
            <a:r>
              <a:rPr lang="en-US" sz="1500" spc="-6" dirty="0" err="1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ntasks</a:t>
            </a:r>
            <a:r>
              <a:rPr lang="en-US" sz="1500" spc="-6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=</a:t>
            </a:r>
            <a:r>
              <a:rPr lang="en-US" sz="1500" spc="-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&lt;number-of-tasks&gt;</a:t>
            </a:r>
            <a:endParaRPr sz="1500">
              <a:solidFill>
                <a:srgbClr val="FF0000"/>
              </a:solidFill>
              <a:latin typeface="Consolas"/>
              <a:cs typeface="Consolas" panose="020B0609020204030204" pitchFamily="49" charset="0"/>
            </a:endParaRPr>
          </a:p>
          <a:p>
            <a:pPr marL="12065">
              <a:spcBef>
                <a:spcPts val="828"/>
              </a:spcBef>
            </a:pPr>
            <a:r>
              <a:rPr sz="1500" b="1" spc="-6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--</a:t>
            </a:r>
            <a:r>
              <a:rPr sz="1500" b="1" spc="-6" dirty="0" err="1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qos</a:t>
            </a:r>
            <a:r>
              <a:rPr sz="1500" b="1" spc="-6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=</a:t>
            </a:r>
            <a:r>
              <a:rPr sz="1500" b="1" spc="-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</a:t>
            </a:r>
            <a:r>
              <a:rPr sz="1500" b="1" spc="-6" dirty="0" err="1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qos</a:t>
            </a:r>
            <a:r>
              <a:rPr sz="1500" b="1" spc="-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&gt;</a:t>
            </a:r>
            <a:endParaRPr sz="1500" b="1">
              <a:solidFill>
                <a:srgbClr val="FF0000"/>
              </a:solidFill>
              <a:latin typeface="Consolas"/>
              <a:cs typeface="Consolas" panose="020B0609020204030204" pitchFamily="49" charset="0"/>
            </a:endParaRPr>
          </a:p>
          <a:p>
            <a:pPr marL="12065">
              <a:spcBef>
                <a:spcPts val="834"/>
              </a:spcBef>
            </a:pPr>
            <a:r>
              <a:rPr lang="en-US" sz="1500" b="1" spc="-6" dirty="0">
                <a:solidFill>
                  <a:srgbClr val="0070C0"/>
                </a:solidFill>
                <a:latin typeface="Consolas"/>
              </a:rPr>
              <a:t>--account=</a:t>
            </a:r>
            <a:r>
              <a:rPr lang="en-US" sz="1500" b="1" spc="-6" dirty="0">
                <a:solidFill>
                  <a:srgbClr val="FF0000"/>
                </a:solidFill>
                <a:latin typeface="Consolas"/>
              </a:rPr>
              <a:t>&lt;</a:t>
            </a:r>
            <a:r>
              <a:rPr lang="en-US" sz="1500" b="1" spc="-6" dirty="0" err="1">
                <a:solidFill>
                  <a:srgbClr val="FF0000"/>
                </a:solidFill>
                <a:latin typeface="Consolas"/>
              </a:rPr>
              <a:t>account_name</a:t>
            </a:r>
            <a:r>
              <a:rPr lang="en-US" sz="1500" b="1" spc="-6" dirty="0">
                <a:solidFill>
                  <a:srgbClr val="FF0000"/>
                </a:solidFill>
                <a:latin typeface="Consolas"/>
              </a:rPr>
              <a:t>&gt;</a:t>
            </a:r>
            <a:endParaRPr lang="en-US" sz="1500" dirty="0">
              <a:cs typeface="Arial"/>
            </a:endParaRPr>
          </a:p>
          <a:p>
            <a:pPr marL="12065">
              <a:spcBef>
                <a:spcPts val="864"/>
              </a:spcBef>
            </a:pPr>
            <a:r>
              <a:rPr sz="1500" spc="-6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--time=</a:t>
            </a:r>
            <a:r>
              <a:rPr sz="1500" spc="-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&lt;wall</a:t>
            </a:r>
            <a:r>
              <a:rPr sz="1500" spc="-1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 </a:t>
            </a:r>
            <a:r>
              <a:rPr sz="1500" spc="-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time&gt;</a:t>
            </a:r>
            <a:endParaRPr sz="1500">
              <a:solidFill>
                <a:srgbClr val="FF0000"/>
              </a:solidFill>
              <a:latin typeface="Consolas"/>
              <a:cs typeface="Consolas" panose="020B0609020204030204" pitchFamily="49" charset="0"/>
            </a:endParaRPr>
          </a:p>
          <a:p>
            <a:pPr marL="12065">
              <a:spcBef>
                <a:spcPts val="834"/>
              </a:spcBef>
            </a:pPr>
            <a:r>
              <a:rPr sz="1500" spc="-6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--job-name=</a:t>
            </a:r>
            <a:r>
              <a:rPr sz="1500" spc="-6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&lt;jobname&gt;</a:t>
            </a:r>
          </a:p>
          <a:p>
            <a:pPr marL="12065">
              <a:spcBef>
                <a:spcPts val="834"/>
              </a:spcBef>
            </a:pPr>
            <a:r>
              <a:rPr lang="en-US" sz="1500" spc="-6" dirty="0">
                <a:solidFill>
                  <a:srgbClr val="0070C0"/>
                </a:solidFill>
                <a:latin typeface="Consolas"/>
              </a:rPr>
              <a:t>--output=</a:t>
            </a:r>
            <a:r>
              <a:rPr lang="en-US" sz="1500" spc="-6" dirty="0">
                <a:solidFill>
                  <a:srgbClr val="FF0000"/>
                </a:solidFill>
                <a:latin typeface="Consolas"/>
              </a:rPr>
              <a:t>&lt;name&gt;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2315887" y="5637692"/>
            <a:ext cx="7611741" cy="438532"/>
          </a:xfrm>
          <a:prstGeom prst="rect">
            <a:avLst/>
          </a:prstGeom>
        </p:spPr>
        <p:txBody>
          <a:bodyPr vert="horz" wrap="square" lIns="0" tIns="53291" rIns="0" bIns="0" rtlCol="0">
            <a:spAutoFit/>
          </a:bodyPr>
          <a:lstStyle/>
          <a:p>
            <a:pPr marL="12689" marR="5075">
              <a:lnSpc>
                <a:spcPts val="1468"/>
              </a:lnSpc>
              <a:spcBef>
                <a:spcPts val="42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sz="1498" i="1" spc="-30" dirty="0">
                <a:solidFill>
                  <a:srgbClr val="2F2B20"/>
                </a:solidFill>
                <a:latin typeface="Arial"/>
                <a:cs typeface="Arial"/>
              </a:rPr>
              <a:t>FYI: </a:t>
            </a:r>
            <a:r>
              <a:rPr sz="1498" i="1" spc="-59" dirty="0">
                <a:solidFill>
                  <a:srgbClr val="2F2B20"/>
                </a:solidFill>
                <a:latin typeface="Arial"/>
                <a:cs typeface="Arial"/>
              </a:rPr>
              <a:t>You </a:t>
            </a:r>
            <a:r>
              <a:rPr sz="1498" i="1" spc="30" dirty="0">
                <a:solidFill>
                  <a:srgbClr val="2F2B20"/>
                </a:solidFill>
                <a:latin typeface="Arial"/>
                <a:cs typeface="Arial"/>
              </a:rPr>
              <a:t>do </a:t>
            </a:r>
            <a:r>
              <a:rPr sz="1498" i="1" spc="-30" dirty="0">
                <a:solidFill>
                  <a:srgbClr val="2F2B20"/>
                </a:solidFill>
                <a:latin typeface="Arial"/>
                <a:cs typeface="Arial"/>
              </a:rPr>
              <a:t>NOT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actually </a:t>
            </a:r>
            <a:r>
              <a:rPr sz="1498" i="1" spc="10" dirty="0">
                <a:solidFill>
                  <a:srgbClr val="2F2B20"/>
                </a:solidFill>
                <a:latin typeface="Arial"/>
                <a:cs typeface="Arial"/>
              </a:rPr>
              <a:t>type </a:t>
            </a:r>
            <a:r>
              <a:rPr sz="1498" i="1" spc="16" dirty="0">
                <a:solidFill>
                  <a:srgbClr val="FF0000"/>
                </a:solidFill>
                <a:latin typeface="Arial"/>
                <a:cs typeface="Arial"/>
              </a:rPr>
              <a:t>&lt;&gt;</a:t>
            </a:r>
            <a:r>
              <a:rPr sz="1498" i="1" spc="16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above </a:t>
            </a:r>
            <a:r>
              <a:rPr sz="1498" i="1" spc="-85" dirty="0">
                <a:solidFill>
                  <a:srgbClr val="2F2B20"/>
                </a:solidFill>
                <a:latin typeface="Arial"/>
                <a:cs typeface="Arial"/>
              </a:rPr>
              <a:t>– </a:t>
            </a:r>
            <a:r>
              <a:rPr sz="1498" i="1" spc="6" dirty="0">
                <a:solidFill>
                  <a:srgbClr val="2F2B20"/>
                </a:solidFill>
                <a:latin typeface="Arial"/>
                <a:cs typeface="Arial"/>
              </a:rPr>
              <a:t>this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designates </a:t>
            </a:r>
            <a:r>
              <a:rPr sz="1498" i="1" spc="6" dirty="0">
                <a:solidFill>
                  <a:srgbClr val="2F2B20"/>
                </a:solidFill>
                <a:latin typeface="Arial"/>
                <a:cs typeface="Arial"/>
              </a:rPr>
              <a:t>something </a:t>
            </a:r>
            <a:r>
              <a:rPr sz="1498" i="1" spc="10" dirty="0">
                <a:solidFill>
                  <a:srgbClr val="2F2B20"/>
                </a:solidFill>
                <a:latin typeface="Arial"/>
                <a:cs typeface="Arial"/>
              </a:rPr>
              <a:t>specific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you </a:t>
            </a:r>
            <a:r>
              <a:rPr sz="1498" i="1" spc="-20" dirty="0">
                <a:solidFill>
                  <a:srgbClr val="2F2B20"/>
                </a:solidFill>
                <a:latin typeface="Arial"/>
                <a:cs typeface="Arial"/>
              </a:rPr>
              <a:t>as </a:t>
            </a:r>
            <a:r>
              <a:rPr sz="1498" i="1" spc="-30" dirty="0">
                <a:solidFill>
                  <a:srgbClr val="2F2B20"/>
                </a:solidFill>
                <a:latin typeface="Arial"/>
                <a:cs typeface="Arial"/>
              </a:rPr>
              <a:t>a  </a:t>
            </a:r>
            <a:r>
              <a:rPr sz="1498" i="1" spc="-10" dirty="0">
                <a:solidFill>
                  <a:srgbClr val="2F2B20"/>
                </a:solidFill>
                <a:latin typeface="Arial"/>
                <a:cs typeface="Arial"/>
              </a:rPr>
              <a:t>user </a:t>
            </a:r>
            <a:r>
              <a:rPr sz="1498" i="1" spc="16" dirty="0">
                <a:solidFill>
                  <a:srgbClr val="2F2B20"/>
                </a:solidFill>
                <a:latin typeface="Arial"/>
                <a:cs typeface="Arial"/>
              </a:rPr>
              <a:t>must </a:t>
            </a:r>
            <a:r>
              <a:rPr sz="1498" i="1" spc="-6" dirty="0">
                <a:solidFill>
                  <a:srgbClr val="2F2B20"/>
                </a:solidFill>
                <a:latin typeface="Arial"/>
                <a:cs typeface="Arial"/>
              </a:rPr>
              <a:t>enter </a:t>
            </a:r>
            <a:r>
              <a:rPr sz="1498" i="1" spc="10" dirty="0">
                <a:solidFill>
                  <a:srgbClr val="2F2B20"/>
                </a:solidFill>
                <a:latin typeface="Arial"/>
                <a:cs typeface="Arial"/>
              </a:rPr>
              <a:t>about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your</a:t>
            </a:r>
            <a:r>
              <a:rPr sz="1498" i="1" spc="-50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sz="1498" i="1" spc="26" dirty="0">
                <a:solidFill>
                  <a:srgbClr val="2F2B20"/>
                </a:solidFill>
                <a:latin typeface="Arial"/>
                <a:cs typeface="Arial"/>
              </a:rPr>
              <a:t>job</a:t>
            </a:r>
            <a:endParaRPr sz="1498" i="1" dirty="0">
              <a:latin typeface="Arial"/>
              <a:cs typeface="Arial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5C046-4FE0-984F-808A-6597E62A5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300F-EB7F-48B0-B47C-FE35C4F04AE1}" type="datetime1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7B5D6-344B-9441-8670-D19B3B652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2E9A73-E568-D445-8B5A-B76537000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813389-1BEF-0946-933F-57FA69701DBB}"/>
              </a:ext>
            </a:extLst>
          </p:cNvPr>
          <p:cNvSpPr/>
          <p:nvPr/>
        </p:nvSpPr>
        <p:spPr>
          <a:xfrm>
            <a:off x="7041203" y="4923937"/>
            <a:ext cx="29042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spc="-50" dirty="0">
                <a:solidFill>
                  <a:srgbClr val="999999"/>
                </a:solidFill>
                <a:latin typeface="Tahoma"/>
                <a:cs typeface="Tahoma"/>
                <a:hlinkClick r:id="rId2"/>
              </a:rPr>
              <a:t>More on slurm commands:  https://slurm.schedmd.com/quickstart.html</a:t>
            </a:r>
            <a:endParaRPr lang="en-US" sz="1200" i="1" spc="-50" dirty="0">
              <a:solidFill>
                <a:srgbClr val="999999"/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103014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9A1468-BA5D-CD46-A1C5-5786C0EC62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3648573"/>
              </p:ext>
            </p:extLst>
          </p:nvPr>
        </p:nvGraphicFramePr>
        <p:xfrm>
          <a:off x="970359" y="3387328"/>
          <a:ext cx="10218861" cy="2351340"/>
        </p:xfrm>
        <a:graphic>
          <a:graphicData uri="http://schemas.openxmlformats.org/drawingml/2006/table">
            <a:tbl>
              <a:tblPr/>
              <a:tblGrid>
                <a:gridCol w="23192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68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83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7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396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081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Partition</a:t>
                      </a: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800" b="1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# of nodes</a:t>
                      </a:r>
                      <a:endParaRPr lang="en-US" sz="1800" b="1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cores/node</a:t>
                      </a:r>
                      <a:endParaRPr lang="en-US" sz="1800" b="1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GPUs/node</a:t>
                      </a:r>
                      <a:endParaRPr lang="en-US" sz="1800" b="1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8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shas</a:t>
                      </a: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General Compute (Haswell)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~450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6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sgpu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GPU-enabled nodes</a:t>
                      </a:r>
                      <a:endParaRPr lang="en-US" sz="180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effectively 4</a:t>
                      </a:r>
                      <a:endParaRPr lang="en-US" sz="180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09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smem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High-memory nodes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5</a:t>
                      </a:r>
                      <a:endParaRPr lang="en-US" sz="180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48</a:t>
                      </a:r>
                      <a:endParaRPr lang="en-US" sz="180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80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055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sknl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Phi (Knights Landing) nodes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68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800" dirty="0">
                        <a:effectLst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Title 2">
            <a:extLst>
              <a:ext uri="{FF2B5EF4-FFF2-40B4-BE49-F238E27FC236}">
                <a16:creationId xmlns:a16="http://schemas.microsoft.com/office/drawing/2014/main" id="{2DF67C34-DE5C-1F49-B319-7C3BA401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786" y="324569"/>
            <a:ext cx="10352227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Partitions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A2D2E-BC5A-8D4D-997A-463011631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F9C2-CE7A-4010-85BB-02D71CFDA562}" type="datetime1">
              <a:rPr lang="en-US" smtClean="0"/>
              <a:t>9/16/2021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10108C-160C-5240-A68F-AD0675FD6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78EA2-5B32-9146-9D5C-175D98B4C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6" name="Content Placeholder 10">
            <a:extLst>
              <a:ext uri="{FF2B5EF4-FFF2-40B4-BE49-F238E27FC236}">
                <a16:creationId xmlns:a16="http://schemas.microsoft.com/office/drawing/2014/main" id="{C6600ACF-38B2-426C-82D8-ED0D1438C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636"/>
            <a:ext cx="10817506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69240" indent="-227965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Partitions specify the type of compute node that you wish to use</a:t>
            </a:r>
            <a:endParaRPr lang="en-US" spc="30" dirty="0">
              <a:solidFill>
                <a:srgbClr val="2F2B20"/>
              </a:solidFill>
              <a:latin typeface="Arial"/>
              <a:cs typeface="Arial"/>
            </a:endParaRPr>
          </a:p>
          <a:p>
            <a:pPr marL="726440" lvl="1" indent="-227965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Specify with the </a:t>
            </a:r>
            <a:r>
              <a:rPr lang="en-US" dirty="0">
                <a:solidFill>
                  <a:schemeClr val="accent5"/>
                </a:solidFill>
                <a:latin typeface="Consolas"/>
                <a:cs typeface="Arial"/>
              </a:rPr>
              <a:t>--partition</a:t>
            </a: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 flag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29F83E-9AAB-4422-8426-60D527036A4F}"/>
              </a:ext>
            </a:extLst>
          </p:cNvPr>
          <p:cNvSpPr/>
          <p:nvPr/>
        </p:nvSpPr>
        <p:spPr>
          <a:xfrm>
            <a:off x="7261417" y="2591533"/>
            <a:ext cx="3919608" cy="369332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marL="40640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dirty="0">
                <a:solidFill>
                  <a:schemeClr val="accent5"/>
                </a:solidFill>
                <a:latin typeface="Consolas"/>
                <a:cs typeface="Arial"/>
              </a:rPr>
              <a:t>#SBATCH --partition=shas</a:t>
            </a:r>
          </a:p>
        </p:txBody>
      </p:sp>
    </p:spTree>
    <p:extLst>
      <p:ext uri="{BB962C8B-B14F-4D97-AF65-F5344CB8AC3E}">
        <p14:creationId xmlns:p14="http://schemas.microsoft.com/office/powerpoint/2010/main" val="2762798730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2DF67C34-DE5C-1F49-B319-7C3BA401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704" y="379779"/>
            <a:ext cx="10515600" cy="1325563"/>
          </a:xfrm>
        </p:spPr>
        <p:txBody>
          <a:bodyPr/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Sub-Partitions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BC59C06-F427-1A4B-9838-6DC7CDDCA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192399"/>
              </p:ext>
            </p:extLst>
          </p:nvPr>
        </p:nvGraphicFramePr>
        <p:xfrm>
          <a:off x="1047750" y="3625453"/>
          <a:ext cx="10107901" cy="1979152"/>
        </p:xfrm>
        <a:graphic>
          <a:graphicData uri="http://schemas.openxmlformats.org/drawingml/2006/table">
            <a:tbl>
              <a:tblPr/>
              <a:tblGrid>
                <a:gridCol w="25582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16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52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66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061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3511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Partition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 wall time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 jobs/user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</a:t>
                      </a:r>
                      <a:r>
                        <a:rPr lang="en-US" sz="18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nodes/user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7252">
                <a:tc>
                  <a:txBody>
                    <a:bodyPr/>
                    <a:lstStyle/>
                    <a:p>
                      <a:pPr lvl="1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shas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-testing</a:t>
                      </a:r>
                    </a:p>
                    <a:p>
                      <a:pPr lvl="1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sgpu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-testing</a:t>
                      </a:r>
                    </a:p>
                    <a:p>
                      <a:pPr lvl="1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sknl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-testing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quick turnaround when testing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 M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 </a:t>
                      </a: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 cores/node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2992">
                <a:tc>
                  <a:txBody>
                    <a:bodyPr/>
                    <a:lstStyle/>
                    <a:p>
                      <a:pPr lvl="1"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shas</a:t>
                      </a:r>
                      <a:r>
                        <a:rPr lang="en-US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-interactive</a:t>
                      </a: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 interactive jobs (command or GUI)</a:t>
                      </a: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 H</a:t>
                      </a: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core</a:t>
                      </a: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9A3F93-39EC-B249-86D3-657FD44B1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6539A-9D45-4477-9BF7-15ECE05EBC7B}" type="datetime1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14980A-AF1F-F046-8BFE-D1098829B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E552AF-073F-E54F-9B77-AA1D68B7E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0D90B571-9C77-4DB7-8C1B-A69EF5903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636"/>
            <a:ext cx="10817506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69240" indent="-227965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In addition to normal compute partitions, Summit Users also have access to several testing and interactive partitions </a:t>
            </a:r>
            <a:endParaRPr lang="en-US" dirty="0"/>
          </a:p>
          <a:p>
            <a:pPr marL="726440" lvl="1" indent="-227965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Quick access to get your applications functional!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448638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2DF67C34-DE5C-1F49-B319-7C3BA401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25" y="296316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Quality of Service (--</a:t>
            </a:r>
            <a:r>
              <a:rPr lang="en-US" dirty="0" err="1">
                <a:latin typeface="Helvetica Light"/>
              </a:rPr>
              <a:t>qos</a:t>
            </a:r>
            <a:r>
              <a:rPr lang="en-US" dirty="0">
                <a:latin typeface="Helvetica Light"/>
              </a:rPr>
              <a:t>)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BC59C06-F427-1A4B-9838-6DC7CDDCA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2898674"/>
              </p:ext>
            </p:extLst>
          </p:nvPr>
        </p:nvGraphicFramePr>
        <p:xfrm>
          <a:off x="1071563" y="3952875"/>
          <a:ext cx="9179221" cy="1630260"/>
        </p:xfrm>
        <a:graphic>
          <a:graphicData uri="http://schemas.openxmlformats.org/drawingml/2006/table">
            <a:tbl>
              <a:tblPr/>
              <a:tblGrid>
                <a:gridCol w="11901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53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21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23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</a:rPr>
                        <a:t>QoS</a:t>
                      </a:r>
                      <a:endParaRPr lang="en-US" sz="1800" b="1" dirty="0">
                        <a:effectLst/>
                        <a:latin typeface="Arial"/>
                        <a:cs typeface="Arial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 wall time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 jobs/user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</a:t>
                      </a:r>
                      <a:r>
                        <a:rPr lang="en-US" sz="18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nodes/user</a:t>
                      </a:r>
                      <a:endParaRPr lang="en-US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normal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Default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QoS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Derived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from partition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256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 jobs needing longer wall times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 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3110" marR="43110" marT="43110" marB="4311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9A3F93-39EC-B249-86D3-657FD44B1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F8F7-75A7-4EB0-967D-E441AD2B6EBD}" type="datetime1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14980A-AF1F-F046-8BFE-D1098829B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E552AF-073F-E54F-9B77-AA1D68B7E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1216C6A7-922F-40B0-8A27-7A785D14F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636"/>
            <a:ext cx="10817506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69240" indent="-227965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Quality of Service specifies additional constraints Job</a:t>
            </a:r>
          </a:p>
          <a:p>
            <a:pPr marL="726440" lvl="1" indent="-227965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On Summit, this means if your job needs to run longer than 1 day</a:t>
            </a:r>
          </a:p>
          <a:p>
            <a:pPr marL="726440" lvl="1" indent="-227965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Specify with the </a:t>
            </a:r>
            <a:r>
              <a:rPr lang="en-US" dirty="0">
                <a:solidFill>
                  <a:schemeClr val="accent5"/>
                </a:solidFill>
                <a:latin typeface="Consolas"/>
                <a:cs typeface="Arial"/>
              </a:rPr>
              <a:t>--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Arial"/>
              </a:rPr>
              <a:t>qos</a:t>
            </a: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 flag</a:t>
            </a:r>
          </a:p>
          <a:p>
            <a:pPr marL="726440" lvl="1" indent="-227965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Doesn’t need to be set otherwise</a:t>
            </a:r>
          </a:p>
          <a:p>
            <a:pPr marL="726440" lvl="1" indent="-227965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endParaRPr lang="en-US" dirty="0">
              <a:solidFill>
                <a:srgbClr val="2F2B20"/>
              </a:solidFill>
              <a:latin typeface="Arial"/>
              <a:cs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35C547-64ED-4EDB-9A94-ABD8DEC581E8}"/>
              </a:ext>
            </a:extLst>
          </p:cNvPr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marL="40640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dirty="0">
                <a:solidFill>
                  <a:schemeClr val="accent5"/>
                </a:solidFill>
                <a:latin typeface="Consolas"/>
                <a:cs typeface="Arial"/>
              </a:rPr>
              <a:t>#SBATCH --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Arial"/>
              </a:rPr>
              <a:t>qos</a:t>
            </a:r>
            <a:r>
              <a:rPr lang="en-US" dirty="0">
                <a:solidFill>
                  <a:schemeClr val="accent5"/>
                </a:solidFill>
                <a:latin typeface="Consolas"/>
                <a:cs typeface="Arial"/>
              </a:rPr>
              <a:t>=long</a:t>
            </a:r>
          </a:p>
        </p:txBody>
      </p:sp>
    </p:spTree>
    <p:extLst>
      <p:ext uri="{BB962C8B-B14F-4D97-AF65-F5344CB8AC3E}">
        <p14:creationId xmlns:p14="http://schemas.microsoft.com/office/powerpoint/2010/main" val="3845552451"/>
      </p:ext>
    </p:extLst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Light"/>
              </a:rPr>
              <a:t>Example 1: Writing your first job script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F9A5D6-4D7F-2444-9A80-525326465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3FB27-3746-444E-ABEB-052D0D22CE83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7D62E0-6BF7-9747-8D51-73CCD1D82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E7B71B-826B-1049-B3E6-696AB07A1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562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Write your first job script!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0B3C1AD-3B0A-9F48-8A93-3A837E101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8742"/>
            <a:ext cx="10515600" cy="27107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69240" indent="-227965">
              <a:spcBef>
                <a:spcPts val="99"/>
              </a:spcBef>
              <a:buClr>
                <a:srgbClr val="A9A57C"/>
              </a:buClr>
              <a:tabLst>
                <a:tab pos="269652" algn="l"/>
              </a:tabLst>
            </a:pPr>
            <a:r>
              <a:rPr lang="en-US" sz="2350" spc="26" dirty="0">
                <a:solidFill>
                  <a:srgbClr val="2F2B20"/>
                </a:solidFill>
                <a:cs typeface="Arial"/>
              </a:rPr>
              <a:t>Create a job script and submit it as a batch job </a:t>
            </a:r>
            <a:r>
              <a:rPr lang="en-US" sz="2350" spc="36" dirty="0">
                <a:solidFill>
                  <a:srgbClr val="2F2B20"/>
                </a:solidFill>
                <a:cs typeface="Arial"/>
              </a:rPr>
              <a:t>with </a:t>
            </a:r>
            <a:r>
              <a:rPr lang="en-US" sz="2350" spc="6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z="2350" spc="26" dirty="0">
                <a:solidFill>
                  <a:srgbClr val="2F2B20"/>
                </a:solidFill>
                <a:cs typeface="Arial"/>
              </a:rPr>
              <a:t>following</a:t>
            </a:r>
            <a:r>
              <a:rPr lang="en-US" sz="2350" spc="-131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z="2350" spc="16" dirty="0">
                <a:solidFill>
                  <a:srgbClr val="2F2B20"/>
                </a:solidFill>
                <a:cs typeface="Arial"/>
              </a:rPr>
              <a:t>instructions:</a:t>
            </a:r>
            <a:endParaRPr lang="en-US" sz="2350" dirty="0">
              <a:cs typeface="Arial"/>
            </a:endParaRPr>
          </a:p>
          <a:p>
            <a:pPr>
              <a:spcBef>
                <a:spcPts val="46"/>
              </a:spcBef>
            </a:pPr>
            <a:endParaRPr lang="en-US" sz="3446" dirty="0">
              <a:latin typeface="Times New Roman"/>
              <a:cs typeface="Times New Roman"/>
            </a:endParaRPr>
          </a:p>
          <a:p>
            <a:pPr marL="812165" marR="4445" lvl="1" indent="-342265">
              <a:lnSpc>
                <a:spcPct val="100099"/>
              </a:lnSpc>
              <a:spcBef>
                <a:spcPts val="6"/>
              </a:spcBef>
              <a:buClr>
                <a:srgbClr val="A9A57C"/>
              </a:buClr>
              <a:buAutoNum type="arabicPeriod"/>
              <a:tabLst>
                <a:tab pos="355307" algn="l"/>
              </a:tabLst>
            </a:pPr>
            <a:r>
              <a:rPr lang="en-US" sz="1950" spc="-50" dirty="0">
                <a:solidFill>
                  <a:srgbClr val="2F2B20"/>
                </a:solidFill>
                <a:cs typeface="Arial"/>
              </a:rPr>
              <a:t>Navigate to the '</a:t>
            </a:r>
            <a:r>
              <a:rPr lang="en-US" sz="1950" spc="-50" dirty="0" err="1">
                <a:solidFill>
                  <a:schemeClr val="accent5"/>
                </a:solidFill>
                <a:cs typeface="Arial"/>
              </a:rPr>
              <a:t>job_submission</a:t>
            </a:r>
            <a:r>
              <a:rPr lang="en-US" sz="1950" spc="-50" dirty="0">
                <a:solidFill>
                  <a:srgbClr val="2F2B20"/>
                </a:solidFill>
                <a:cs typeface="Arial"/>
              </a:rPr>
              <a:t>' directory</a:t>
            </a:r>
          </a:p>
          <a:p>
            <a:pPr marL="812165" marR="4445" lvl="1" indent="-342265">
              <a:lnSpc>
                <a:spcPct val="100099"/>
              </a:lnSpc>
              <a:spcBef>
                <a:spcPts val="6"/>
              </a:spcBef>
              <a:buClr>
                <a:srgbClr val="A9A57C"/>
              </a:buClr>
              <a:buAutoNum type="arabicPeriod"/>
              <a:tabLst>
                <a:tab pos="355307" algn="l"/>
              </a:tabLst>
            </a:pPr>
            <a:r>
              <a:rPr lang="en-US" sz="1950" spc="-50" dirty="0">
                <a:solidFill>
                  <a:srgbClr val="2F2B20"/>
                </a:solidFill>
                <a:cs typeface="Arial"/>
              </a:rPr>
              <a:t>Name it ’</a:t>
            </a:r>
            <a:r>
              <a:rPr lang="en-US" sz="1950" spc="-50" dirty="0">
                <a:solidFill>
                  <a:schemeClr val="accent5"/>
                </a:solidFill>
                <a:cs typeface="Arial"/>
              </a:rPr>
              <a:t>submit_sleep.sh</a:t>
            </a:r>
            <a:r>
              <a:rPr lang="en-US" sz="1950" spc="-50" dirty="0">
                <a:solidFill>
                  <a:srgbClr val="2F2B20"/>
                </a:solidFill>
                <a:cs typeface="Arial"/>
              </a:rPr>
              <a:t>’</a:t>
            </a:r>
            <a:endParaRPr lang="en-US"/>
          </a:p>
          <a:p>
            <a:pPr marL="812165" marR="4445" lvl="1" indent="-342265">
              <a:lnSpc>
                <a:spcPct val="100099"/>
              </a:lnSpc>
              <a:spcBef>
                <a:spcPts val="6"/>
              </a:spcBef>
              <a:buClr>
                <a:srgbClr val="A9A57C"/>
              </a:buClr>
              <a:buAutoNum type="arabicPeriod"/>
              <a:tabLst>
                <a:tab pos="355307" algn="l"/>
              </a:tabLst>
            </a:pPr>
            <a:r>
              <a:rPr lang="en-US" sz="1950" spc="-50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z="1950" spc="36" dirty="0">
                <a:solidFill>
                  <a:srgbClr val="2F2B20"/>
                </a:solidFill>
                <a:cs typeface="Arial"/>
              </a:rPr>
              <a:t>job </a:t>
            </a:r>
            <a:r>
              <a:rPr lang="en-US" sz="1950" spc="16" dirty="0">
                <a:solidFill>
                  <a:srgbClr val="2F2B20"/>
                </a:solidFill>
                <a:cs typeface="Arial"/>
              </a:rPr>
              <a:t>should </a:t>
            </a:r>
            <a:r>
              <a:rPr lang="en-US" sz="1950" spc="-6" dirty="0">
                <a:solidFill>
                  <a:srgbClr val="2F2B20"/>
                </a:solidFill>
                <a:cs typeface="Arial"/>
              </a:rPr>
              <a:t>contain the following commands: </a:t>
            </a:r>
            <a:endParaRPr lang="en-US" sz="1950"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777079" y="3748220"/>
            <a:ext cx="5958349" cy="1243919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wrap="square" lIns="0" tIns="12689" rIns="0" bIns="0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echo "Running on host" `hostname`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echo "Starting Sleep"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sleep 30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echo "Ending Sleep. Exiting Job!"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69C37A-12D3-DA4F-A2B7-52FEC6A8A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A49C5-79C9-4F17-9959-01EB431DC7D6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62D69-85CA-0445-B4DA-0C70A0D57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605CA-ACB4-6A4F-87A5-2574EB7C3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65D2B2B6-6829-1842-9FB7-ABCB9A2FF5BE}"/>
              </a:ext>
            </a:extLst>
          </p:cNvPr>
          <p:cNvSpPr txBox="1">
            <a:spLocks/>
          </p:cNvSpPr>
          <p:nvPr/>
        </p:nvSpPr>
        <p:spPr>
          <a:xfrm>
            <a:off x="1071248" y="5455425"/>
            <a:ext cx="7852833" cy="6062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i="1" spc="-3" dirty="0">
                <a:solidFill>
                  <a:srgbClr val="2F2B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Details on job script parameters are in the next slide</a:t>
            </a:r>
            <a:endParaRPr lang="en-US" sz="24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06204"/>
            <a:endParaRPr lang="en-US" sz="16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709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Job details of </a:t>
            </a:r>
            <a:r>
              <a:rPr lang="en-US" dirty="0">
                <a:solidFill>
                  <a:schemeClr val="accent5"/>
                </a:solidFill>
                <a:latin typeface="Helvetica Light"/>
              </a:rPr>
              <a:t>submit_sleep.sh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41BC31-ADCB-EE4C-8623-B1E2E7AF6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3694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69265" indent="-456565">
              <a:lnSpc>
                <a:spcPct val="110000"/>
              </a:lnSpc>
              <a:spcBef>
                <a:spcPts val="246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98" dirty="0">
                <a:solidFill>
                  <a:srgbClr val="2F2B2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job will run on 1 core of 1 node</a:t>
            </a:r>
            <a:endParaRPr lang="en-US" sz="2398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50" dirty="0">
                <a:solidFill>
                  <a:srgbClr val="2F2B20"/>
                </a:solidFill>
                <a:latin typeface="Helvetica"/>
                <a:cs typeface="Helvetica"/>
              </a:rPr>
              <a:t>We will request a 1 minute wall time</a:t>
            </a:r>
            <a:endParaRPr lang="en-US" sz="2350" dirty="0">
              <a:latin typeface="Helvetica"/>
              <a:cs typeface="Helvetica"/>
            </a:endParaRP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50" dirty="0">
                <a:solidFill>
                  <a:srgbClr val="2F2B20"/>
                </a:solidFill>
                <a:latin typeface="Helvetica"/>
                <a:cs typeface="Helvetica"/>
              </a:rPr>
              <a:t>Run on the shas-testing partition</a:t>
            </a: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50" dirty="0">
                <a:latin typeface="Helvetica"/>
                <a:cs typeface="Helvetica"/>
              </a:rPr>
              <a:t>Set the output file to be named “sleep.%</a:t>
            </a:r>
            <a:r>
              <a:rPr lang="en-US" sz="2350" dirty="0" err="1">
                <a:latin typeface="Helvetica"/>
                <a:cs typeface="Helvetica"/>
              </a:rPr>
              <a:t>j.out</a:t>
            </a:r>
            <a:r>
              <a:rPr lang="en-US" sz="2350" dirty="0">
                <a:latin typeface="Helvetica"/>
                <a:cs typeface="Helvetica"/>
              </a:rPr>
              <a:t>”</a:t>
            </a: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98" dirty="0">
                <a:latin typeface="Helvetica" panose="020B0604020202020204" pitchFamily="34" charset="0"/>
                <a:cs typeface="Helvetica" panose="020B0604020202020204" pitchFamily="34" charset="0"/>
              </a:rPr>
              <a:t>Name your job “sleep”</a:t>
            </a: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98" dirty="0">
                <a:latin typeface="Helvetica" panose="020B0604020202020204" pitchFamily="34" charset="0"/>
                <a:cs typeface="Helvetica" panose="020B0604020202020204" pitchFamily="34" charset="0"/>
              </a:rPr>
              <a:t>Bonus: Email yourself when the job ends</a:t>
            </a: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98" dirty="0">
                <a:latin typeface="Helvetica" panose="020B0604020202020204" pitchFamily="34" charset="0"/>
                <a:cs typeface="Helvetica" panose="020B0604020202020204" pitchFamily="34" charset="0"/>
              </a:rPr>
              <a:t>Contains the following commands    </a:t>
            </a:r>
            <a:r>
              <a:rPr lang="en-US" sz="2398" dirty="0"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</a:t>
            </a:r>
            <a:endParaRPr lang="en-US" sz="2198" i="1" dirty="0">
              <a:solidFill>
                <a:srgbClr val="2F2B2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3D43FC-A09E-CF41-827D-68ACCE4B7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6BDA1-1272-48E3-8B12-F21453CA16A4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A25963-5656-4B42-B389-F5D022495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16E6C-72C2-E847-B13A-06F940469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3539DC84-3058-4542-B382-D250638B5E6B}"/>
              </a:ext>
            </a:extLst>
          </p:cNvPr>
          <p:cNvSpPr txBox="1"/>
          <p:nvPr/>
        </p:nvSpPr>
        <p:spPr>
          <a:xfrm>
            <a:off x="7565303" y="3585258"/>
            <a:ext cx="4279951" cy="997698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wrap="square" lIns="0" tIns="12689" rIns="0" bIns="0" rtlCol="0"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echo "Running on host" `hostname`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echo "Starting Sleep"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sleep 30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echo "Ending Sleep. Exiting Job!"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3FE37D46-345F-BF48-945C-BB0AF5C1C0AC}"/>
              </a:ext>
            </a:extLst>
          </p:cNvPr>
          <p:cNvSpPr txBox="1">
            <a:spLocks/>
          </p:cNvSpPr>
          <p:nvPr/>
        </p:nvSpPr>
        <p:spPr>
          <a:xfrm>
            <a:off x="8271197" y="5708453"/>
            <a:ext cx="3345481" cy="6062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i="1" spc="-3" dirty="0">
                <a:solidFill>
                  <a:srgbClr val="2F2B20"/>
                </a:solidFill>
                <a:latin typeface="Arial"/>
                <a:cs typeface="Arial"/>
              </a:rPr>
              <a:t>Solution are prefixed with 'answer'</a:t>
            </a:r>
            <a:endParaRPr lang="en-US" sz="1600" i="1" spc="-3" dirty="0">
              <a:solidFill>
                <a:srgbClr val="2F2B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05740"/>
            <a:endParaRPr lang="en-US" sz="1600" dirty="0">
              <a:latin typeface="Courier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4E269B-0AF5-4FA8-B303-1A3BE5B78B69}"/>
              </a:ext>
            </a:extLst>
          </p:cNvPr>
          <p:cNvSpPr/>
          <p:nvPr/>
        </p:nvSpPr>
        <p:spPr>
          <a:xfrm>
            <a:off x="544141" y="5121384"/>
            <a:ext cx="11072098" cy="476221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marL="12065">
              <a:lnSpc>
                <a:spcPct val="110000"/>
              </a:lnSpc>
              <a:spcBef>
                <a:spcPts val="285"/>
              </a:spcBef>
              <a:tabLst>
                <a:tab pos="468876" algn="l"/>
                <a:tab pos="469512" algn="l"/>
              </a:tabLst>
            </a:pPr>
            <a:r>
              <a:rPr lang="en-US" sz="2400" dirty="0">
                <a:solidFill>
                  <a:schemeClr val="accent5"/>
                </a:solidFill>
                <a:latin typeface="Consolas"/>
                <a:cs typeface="Helvetica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cs typeface="Helvetica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Helvetica"/>
              </a:rPr>
              <a:t> --reservation=supercomputing-spinup-pt2 submit_sleep.sh</a:t>
            </a: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4712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Job Output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3D43FC-A09E-CF41-827D-68ACCE4B7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6BDA1-1272-48E3-8B12-F21453CA16A4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A25963-5656-4B42-B389-F5D022495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16E6C-72C2-E847-B13A-06F940469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3FE37D46-345F-BF48-945C-BB0AF5C1C0AC}"/>
              </a:ext>
            </a:extLst>
          </p:cNvPr>
          <p:cNvSpPr txBox="1">
            <a:spLocks/>
          </p:cNvSpPr>
          <p:nvPr/>
        </p:nvSpPr>
        <p:spPr>
          <a:xfrm>
            <a:off x="6738538" y="5708453"/>
            <a:ext cx="4878140" cy="6062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i="1" spc="-3" dirty="0">
                <a:solidFill>
                  <a:srgbClr val="2F2B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Solution can be found in “</a:t>
            </a:r>
            <a:r>
              <a:rPr lang="en-US" sz="1600" i="1" spc="-3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./solutions</a:t>
            </a:r>
            <a:r>
              <a:rPr lang="en-US" sz="1600" i="1" spc="-3" dirty="0">
                <a:solidFill>
                  <a:srgbClr val="2F2B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subdirectory</a:t>
            </a:r>
            <a:endParaRPr lang="en-US" sz="16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06204"/>
            <a:endParaRPr lang="en-US" sz="1600" dirty="0">
              <a:latin typeface="Courier" pitchFamily="2" charset="0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B78B24A-F65F-4605-B4C9-C1CDA21CA53C}"/>
              </a:ext>
            </a:extLst>
          </p:cNvPr>
          <p:cNvSpPr txBox="1">
            <a:spLocks/>
          </p:cNvSpPr>
          <p:nvPr/>
        </p:nvSpPr>
        <p:spPr>
          <a:xfrm>
            <a:off x="1261003" y="4794726"/>
            <a:ext cx="7263450" cy="409933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$ </a:t>
            </a:r>
            <a:r>
              <a:rPr lang="en-US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cat</a:t>
            </a:r>
            <a:r>
              <a:rPr lang="en-US" sz="1800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 </a:t>
            </a:r>
            <a:r>
              <a:rPr lang="en-US" spc="-3" dirty="0" err="1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sleep.xxxxxx</a:t>
            </a:r>
            <a:r>
              <a:rPr lang="en-US" sz="1800" spc="-3" dirty="0" err="1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.out</a:t>
            </a:r>
            <a:r>
              <a:rPr lang="en-US" sz="1800" spc="-3" dirty="0">
                <a:solidFill>
                  <a:srgbClr val="2F2B20"/>
                </a:solidFill>
                <a:latin typeface="Courier New"/>
                <a:cs typeface="Courier New"/>
              </a:rPr>
              <a:t> </a:t>
            </a:r>
            <a:r>
              <a:rPr lang="en-US" sz="1800" i="1" spc="-3" dirty="0">
                <a:solidFill>
                  <a:schemeClr val="bg2">
                    <a:lumMod val="75000"/>
                  </a:schemeClr>
                </a:solidFill>
                <a:latin typeface="Arial"/>
                <a:cs typeface="Arial"/>
              </a:rPr>
              <a:t># where </a:t>
            </a:r>
            <a:r>
              <a:rPr lang="en-US" sz="1800" i="1" spc="-3" dirty="0" err="1">
                <a:solidFill>
                  <a:schemeClr val="bg2">
                    <a:lumMod val="75000"/>
                  </a:schemeClr>
                </a:solidFill>
                <a:latin typeface="Arial"/>
                <a:cs typeface="Arial"/>
              </a:rPr>
              <a:t>xxxxxx</a:t>
            </a:r>
            <a:r>
              <a:rPr lang="en-US" sz="1800" i="1" spc="-3" dirty="0">
                <a:solidFill>
                  <a:schemeClr val="bg2">
                    <a:lumMod val="75000"/>
                  </a:schemeClr>
                </a:solidFill>
                <a:latin typeface="Arial"/>
                <a:cs typeface="Arial"/>
              </a:rPr>
              <a:t> is your Job Id</a:t>
            </a:r>
            <a:endParaRPr lang="en-US" sz="1800" i="1" dirty="0">
              <a:solidFill>
                <a:schemeClr val="bg2">
                  <a:lumMod val="75000"/>
                </a:schemeClr>
              </a:solidFill>
              <a:latin typeface="Arial"/>
              <a:cs typeface="Arial"/>
            </a:endParaRPr>
          </a:p>
          <a:p>
            <a:pPr marL="205740"/>
            <a:endParaRPr lang="en-US" sz="1600" dirty="0">
              <a:latin typeface="Courier" pitchFamily="2" charset="0"/>
            </a:endParaRPr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5D7E95A0-E418-41C8-BFEC-F4CAF80A00DC}"/>
              </a:ext>
            </a:extLst>
          </p:cNvPr>
          <p:cNvSpPr txBox="1">
            <a:spLocks/>
          </p:cNvSpPr>
          <p:nvPr/>
        </p:nvSpPr>
        <p:spPr>
          <a:xfrm>
            <a:off x="835819" y="1546270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/>
                <a:cs typeface="Arial"/>
              </a:rPr>
              <a:t>Once a job completes its execution, then standard output of the script will be redirected to an output file.</a:t>
            </a:r>
          </a:p>
          <a:p>
            <a:pPr lvl="1" indent="-342265"/>
            <a:r>
              <a:rPr lang="en-US" dirty="0">
                <a:latin typeface="Arial"/>
                <a:cs typeface="Arial"/>
              </a:rPr>
              <a:t>Great for debugging!</a:t>
            </a:r>
          </a:p>
          <a:p>
            <a:pPr lvl="1" indent="-342265"/>
            <a:r>
              <a:rPr lang="en-US" dirty="0">
                <a:latin typeface="Arial"/>
                <a:cs typeface="Arial"/>
              </a:rPr>
              <a:t>Could be different from output generated by your application</a:t>
            </a:r>
          </a:p>
          <a:p>
            <a:pPr lvl="1" indent="-342265"/>
            <a:r>
              <a:rPr lang="en-US" dirty="0">
                <a:latin typeface="Arial"/>
                <a:cs typeface="Arial"/>
              </a:rPr>
              <a:t>File is created in directory job was run unless specified in your </a:t>
            </a:r>
            <a:br>
              <a:rPr lang="en-US" dirty="0">
                <a:latin typeface="Arial"/>
                <a:cs typeface="Arial"/>
              </a:rPr>
            </a:br>
            <a:r>
              <a:rPr lang="en-US" dirty="0">
                <a:solidFill>
                  <a:schemeClr val="accent5"/>
                </a:solidFill>
                <a:latin typeface="Consolas"/>
                <a:cs typeface="Arial"/>
              </a:rPr>
              <a:t>--output</a:t>
            </a:r>
            <a:r>
              <a:rPr lang="en-US" dirty="0">
                <a:latin typeface="Arial"/>
                <a:cs typeface="Arial"/>
              </a:rPr>
              <a:t> directive.</a:t>
            </a:r>
          </a:p>
          <a:p>
            <a:pPr lvl="1" indent="-342265"/>
            <a:r>
              <a:rPr lang="en-US" dirty="0">
                <a:latin typeface="Arial"/>
                <a:cs typeface="Arial"/>
              </a:rPr>
              <a:t>If the 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directive </a:t>
            </a:r>
            <a:r>
              <a:rPr lang="en-US" dirty="0">
                <a:solidFill>
                  <a:schemeClr val="accent5"/>
                </a:solidFill>
                <a:latin typeface="Consolas"/>
                <a:cs typeface="Arial"/>
              </a:rPr>
              <a:t>--output</a:t>
            </a:r>
            <a:r>
              <a:rPr lang="en-US" dirty="0">
                <a:latin typeface="Arial"/>
                <a:cs typeface="Arial"/>
              </a:rPr>
              <a:t> is not provided then a generic file name will be used.</a:t>
            </a:r>
            <a:endParaRPr lang="en-US"/>
          </a:p>
          <a:p>
            <a:pPr lvl="1" indent="-34226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624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AB44BE0-2AE8-E34F-8FB1-0F2933D9E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</p:spPr>
        <p:txBody>
          <a:bodyPr/>
          <a:lstStyle/>
          <a:p>
            <a:r>
              <a:rPr lang="en-US" sz="5400" dirty="0">
                <a:latin typeface="Helvetica Light"/>
              </a:rPr>
              <a:t>HPC Job Submission</a:t>
            </a:r>
            <a:br>
              <a:rPr lang="en-US" dirty="0"/>
            </a:br>
            <a:endParaRPr lang="en-US" dirty="0"/>
          </a:p>
        </p:txBody>
      </p:sp>
      <p:sp>
        <p:nvSpPr>
          <p:cNvPr id="2" name="object 2"/>
          <p:cNvSpPr txBox="1">
            <a:spLocks noGrp="1"/>
          </p:cNvSpPr>
          <p:nvPr>
            <p:ph idx="1"/>
          </p:nvPr>
        </p:nvSpPr>
        <p:spPr>
          <a:xfrm>
            <a:off x="838200" y="1653702"/>
            <a:ext cx="10515600" cy="43140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marR="59055" indent="0">
              <a:spcBef>
                <a:spcPts val="188"/>
              </a:spcBef>
              <a:buNone/>
            </a:pPr>
            <a:r>
              <a:rPr lang="en-US" sz="3200" spc="-20" dirty="0">
                <a:cs typeface="Tahoma"/>
              </a:rPr>
              <a:t>Daniel Trahan</a:t>
            </a:r>
            <a:endParaRPr lang="en-US"/>
          </a:p>
          <a:p>
            <a:pPr marL="0" marR="59055" indent="0">
              <a:spcBef>
                <a:spcPts val="188"/>
              </a:spcBef>
              <a:buNone/>
            </a:pPr>
            <a:r>
              <a:rPr lang="en-US" sz="2400" spc="-20" dirty="0">
                <a:cs typeface="Tahoma"/>
                <a:hlinkClick r:id="rId2"/>
              </a:rPr>
              <a:t>Daniel.Trahan@Colorado.EDU</a:t>
            </a:r>
            <a:endParaRPr lang="en-US" sz="2400" spc="-20" dirty="0">
              <a:cs typeface="Tahoma"/>
            </a:endParaRPr>
          </a:p>
          <a:p>
            <a:pPr marL="0" marR="59055" indent="0">
              <a:spcBef>
                <a:spcPts val="188"/>
              </a:spcBef>
              <a:buNone/>
            </a:pP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3"/>
              </a:rPr>
              <a:t>rc-help@colorado.edu</a:t>
            </a:r>
            <a:endParaRPr lang="en-US" sz="2400" i="1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L="0" marR="59055" indent="0">
              <a:spcBef>
                <a:spcPts val="188"/>
              </a:spcBef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L="0" marR="59055" indent="0">
              <a:spcBef>
                <a:spcPts val="188"/>
              </a:spcBef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L="0" marR="59055" indent="0">
              <a:spcBef>
                <a:spcPts val="188"/>
              </a:spcBef>
              <a:buNone/>
            </a:pPr>
            <a:endParaRPr lang="en-US" spc="-20" dirty="0">
              <a:cs typeface="Tahoma"/>
            </a:endParaRPr>
          </a:p>
          <a:p>
            <a:pPr marL="0" marR="59055" indent="0">
              <a:spcBef>
                <a:spcPts val="188"/>
              </a:spcBef>
              <a:buNone/>
            </a:pPr>
            <a:r>
              <a:rPr lang="en-US" spc="-20" dirty="0">
                <a:cs typeface="Tahoma"/>
              </a:rPr>
              <a:t>Slides available for download at</a:t>
            </a:r>
          </a:p>
          <a:p>
            <a:pPr marL="0" marR="59055" indent="0">
              <a:spcBef>
                <a:spcPts val="188"/>
              </a:spcBef>
              <a:buNone/>
            </a:pPr>
            <a:r>
              <a:rPr lang="en-US" sz="2400" dirty="0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https://github.com/ResearchComputing/Supercomputing_Spin_Up_Fall_2021</a:t>
            </a:r>
            <a:endParaRPr lang="en-US" sz="2400">
              <a:solidFill>
                <a:schemeClr val="accent5"/>
              </a:solidFill>
              <a:cs typeface="Arial"/>
            </a:endParaRPr>
          </a:p>
          <a:p>
            <a:pPr marL="0" marR="59055" indent="0">
              <a:spcBef>
                <a:spcPts val="188"/>
              </a:spcBef>
              <a:buNone/>
            </a:pPr>
            <a:endParaRPr lang="en-US" sz="2400" dirty="0">
              <a:solidFill>
                <a:schemeClr val="accent5"/>
              </a:solidFill>
              <a:cs typeface="Arial" panose="020B0604020202020204"/>
            </a:endParaRPr>
          </a:p>
          <a:p>
            <a:pPr marL="0" marR="59055" indent="0">
              <a:spcBef>
                <a:spcPts val="188"/>
              </a:spcBef>
              <a:buNone/>
            </a:pPr>
            <a:endParaRPr lang="en-US" sz="2400" dirty="0">
              <a:solidFill>
                <a:schemeClr val="accent5"/>
              </a:solidFill>
              <a:cs typeface="Arial" panose="020B0604020202020204"/>
            </a:endParaRPr>
          </a:p>
        </p:txBody>
      </p:sp>
      <p:sp>
        <p:nvSpPr>
          <p:cNvPr id="20" name="object 3">
            <a:extLst>
              <a:ext uri="{FF2B5EF4-FFF2-40B4-BE49-F238E27FC236}">
                <a16:creationId xmlns:a16="http://schemas.microsoft.com/office/drawing/2014/main" id="{EEE09EE2-D8EE-754E-8A32-715788A463C0}"/>
              </a:ext>
            </a:extLst>
          </p:cNvPr>
          <p:cNvSpPr txBox="1"/>
          <p:nvPr/>
        </p:nvSpPr>
        <p:spPr>
          <a:xfrm>
            <a:off x="2047088" y="5733959"/>
            <a:ext cx="8848439" cy="268055"/>
          </a:xfrm>
          <a:prstGeom prst="rect">
            <a:avLst/>
          </a:prstGeom>
        </p:spPr>
        <p:txBody>
          <a:bodyPr vert="horz" wrap="square" lIns="0" tIns="23909" rIns="0" bIns="0" rtlCol="0">
            <a:spAutoFit/>
          </a:bodyPr>
          <a:lstStyle/>
          <a:p>
            <a:pPr marL="25168"/>
            <a:r>
              <a:rPr lang="en-US" sz="1585" i="1" spc="-50" dirty="0">
                <a:cs typeface="Tahoma"/>
              </a:rPr>
              <a:t>Adapted from presentations by RC members Andrew Monaghan, Aaron Holt and John </a:t>
            </a:r>
            <a:r>
              <a:rPr lang="en-US" sz="1585" i="1" spc="-50" dirty="0" err="1">
                <a:cs typeface="Tahoma"/>
              </a:rPr>
              <a:t>Blaas</a:t>
            </a:r>
            <a:r>
              <a:rPr lang="en-US" sz="1585" i="1" spc="-50" dirty="0">
                <a:cs typeface="Tahoma"/>
              </a:rPr>
              <a:t>: </a:t>
            </a:r>
            <a:r>
              <a:rPr lang="en-US" sz="1585" i="1" spc="-50" dirty="0">
                <a:cs typeface="Tahom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1585" i="1" spc="-50" dirty="0">
                <a:cs typeface="Tahoma"/>
              </a:rPr>
              <a:t>, </a:t>
            </a:r>
            <a:r>
              <a:rPr lang="en-US" sz="1585" i="1" spc="-50" dirty="0">
                <a:cs typeface="Tahom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r>
              <a:rPr lang="en-US" sz="1585" i="1" spc="-50" dirty="0">
                <a:cs typeface="Tahoma"/>
              </a:rPr>
              <a:t>, </a:t>
            </a:r>
            <a:r>
              <a:rPr lang="en-US" sz="1585" i="1" spc="-50" dirty="0">
                <a:cs typeface="Tahoma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r>
              <a:rPr lang="en-US" sz="1585" i="1" spc="-50" dirty="0">
                <a:cs typeface="Tahoma"/>
              </a:rPr>
              <a:t>, </a:t>
            </a:r>
            <a:r>
              <a:rPr lang="en-US" sz="1585" i="1" spc="-50" dirty="0">
                <a:cs typeface="Tahom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r>
              <a:rPr lang="en-US" sz="1585" i="1" spc="-50" dirty="0">
                <a:cs typeface="Tahoma"/>
              </a:rPr>
              <a:t>. </a:t>
            </a:r>
            <a:endParaRPr sz="1585" i="1" dirty="0">
              <a:cs typeface="Courier New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749640-6454-CB44-BD27-14A679ED2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C8456-C299-4412-8F32-B1112ABF94AA}" type="datetime1">
              <a:rPr lang="en-US" smtClean="0"/>
              <a:t>9/16/2021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AE535-FB87-EC4B-B49C-EE293B15E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1AB1A-E2B2-EC49-9DDF-5363915B2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16993"/>
      </p:ext>
    </p:extLst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Checking your jobs (1)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DF6B4EF-E5B5-9C45-8EA9-E72419D0D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157" y="1525644"/>
            <a:ext cx="10005724" cy="4001095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spc="-3" dirty="0" err="1">
                <a:solidFill>
                  <a:schemeClr val="accent5"/>
                </a:solidFill>
                <a:latin typeface="Consolas"/>
                <a:cs typeface="Arial"/>
              </a:rPr>
              <a:t>squeue</a:t>
            </a:r>
            <a:r>
              <a:rPr lang="en-US" sz="2200" spc="-3" dirty="0">
                <a:solidFill>
                  <a:srgbClr val="2F2B20"/>
                </a:solidFill>
                <a:latin typeface="Consolas"/>
                <a:cs typeface="Arial"/>
              </a:rPr>
              <a:t>:</a:t>
            </a:r>
            <a:r>
              <a:rPr lang="en-US" sz="2200" spc="-3" dirty="0">
                <a:solidFill>
                  <a:srgbClr val="2F2B20"/>
                </a:solidFill>
                <a:latin typeface="Arial"/>
                <a:cs typeface="Arial"/>
              </a:rPr>
              <a:t> Monitor your jobs status in queue and while running:</a:t>
            </a:r>
            <a:endParaRPr lang="en-US" sz="2200" spc="-3" dirty="0">
              <a:solidFill>
                <a:srgbClr val="2F2B20"/>
              </a:solidFill>
              <a:latin typeface="Consolas"/>
              <a:cs typeface="Arial" panose="020B0604020202020204" pitchFamily="34" charset="0"/>
            </a:endParaRPr>
          </a:p>
          <a:p>
            <a:pPr lvl="1" indent="-342265">
              <a:lnSpc>
                <a:spcPct val="100000"/>
              </a:lnSpc>
              <a:spcBef>
                <a:spcPts val="0"/>
              </a:spcBef>
            </a:pPr>
            <a:r>
              <a:rPr lang="en-US" sz="1800" spc="-3" dirty="0">
                <a:solidFill>
                  <a:srgbClr val="2F2B20"/>
                </a:solidFill>
                <a:latin typeface="Arial"/>
                <a:cs typeface="Arial"/>
              </a:rPr>
              <a:t>By Default shows all jobs in queue</a:t>
            </a:r>
          </a:p>
          <a:p>
            <a:pPr lvl="1" indent="-342265">
              <a:lnSpc>
                <a:spcPct val="100000"/>
              </a:lnSpc>
              <a:spcBef>
                <a:spcPts val="0"/>
              </a:spcBef>
            </a:pPr>
            <a:r>
              <a:rPr lang="en-US" sz="1800" spc="-3" dirty="0">
                <a:solidFill>
                  <a:srgbClr val="2F2B20"/>
                </a:solidFill>
                <a:latin typeface="Arial"/>
                <a:cs typeface="Arial"/>
              </a:rPr>
              <a:t>Narrow this down with:</a:t>
            </a:r>
            <a:endParaRPr lang="en-US" sz="1800" spc="-3" dirty="0">
              <a:solidFill>
                <a:srgbClr val="2F2B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200" spc="-3" dirty="0">
              <a:solidFill>
                <a:srgbClr val="2F2B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200" spc="-3" dirty="0">
              <a:solidFill>
                <a:srgbClr val="2F2B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200" spc="-3" dirty="0">
              <a:solidFill>
                <a:srgbClr val="2F2B20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spc="-3" dirty="0" err="1">
                <a:solidFill>
                  <a:srgbClr val="2F2B20"/>
                </a:solidFill>
                <a:latin typeface="Arial"/>
                <a:cs typeface="Arial"/>
              </a:rPr>
              <a:t>sacct</a:t>
            </a:r>
            <a:r>
              <a:rPr lang="en-US" sz="2200" spc="-3" dirty="0">
                <a:solidFill>
                  <a:srgbClr val="2F2B20"/>
                </a:solidFill>
                <a:latin typeface="Arial"/>
                <a:cs typeface="Arial"/>
              </a:rPr>
              <a:t>: Check back on usage statistics of previous Jobs</a:t>
            </a:r>
            <a:endParaRPr lang="en-US" dirty="0"/>
          </a:p>
          <a:p>
            <a:pPr lvl="1" indent="-342265">
              <a:lnSpc>
                <a:spcPct val="100000"/>
              </a:lnSpc>
              <a:spcBef>
                <a:spcPts val="0"/>
              </a:spcBef>
            </a:pPr>
            <a:r>
              <a:rPr lang="en-US" sz="1800" spc="-3" dirty="0">
                <a:solidFill>
                  <a:srgbClr val="2F2B20"/>
                </a:solidFill>
                <a:latin typeface="Arial"/>
                <a:cs typeface="Arial"/>
              </a:rPr>
              <a:t>By default only checks all jobs from the start of the current day.</a:t>
            </a:r>
          </a:p>
          <a:p>
            <a:pPr lvl="1" indent="-342265">
              <a:lnSpc>
                <a:spcPct val="100000"/>
              </a:lnSpc>
              <a:spcBef>
                <a:spcPts val="0"/>
              </a:spcBef>
            </a:pPr>
            <a:r>
              <a:rPr lang="en-US" sz="1800" spc="-3" dirty="0">
                <a:solidFill>
                  <a:srgbClr val="2F2B20"/>
                </a:solidFill>
                <a:latin typeface="Arial"/>
                <a:cs typeface="Arial"/>
              </a:rPr>
              <a:t>Narrow this down with:</a:t>
            </a:r>
            <a:endParaRPr lang="en-US" sz="1800" spc="-3" dirty="0">
              <a:solidFill>
                <a:srgbClr val="2F2B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800" spc="-3" dirty="0">
              <a:solidFill>
                <a:srgbClr val="2F2B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spc="-3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spc="-3" dirty="0">
              <a:solidFill>
                <a:srgbClr val="2F2B2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spc="-3" dirty="0">
                <a:solidFill>
                  <a:srgbClr val="0070C0"/>
                </a:solidFill>
                <a:latin typeface="Consolas" panose="020B0609020204030204" pitchFamily="49" charset="0"/>
                <a:cs typeface="Courier New"/>
              </a:rPr>
              <a:t>    </a:t>
            </a:r>
            <a:endParaRPr lang="en-US" sz="1200" dirty="0">
              <a:latin typeface="Times New Roman"/>
              <a:cs typeface="Times New Roman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8E411D-7067-AD4A-9A6F-67CB1352CDE9}"/>
              </a:ext>
            </a:extLst>
          </p:cNvPr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spc="-50" dirty="0">
                <a:solidFill>
                  <a:srgbClr val="999999"/>
                </a:solidFill>
                <a:latin typeface="Tahoma"/>
                <a:cs typeface="Tahoma"/>
                <a:hlinkClick r:id="rId2"/>
              </a:rPr>
              <a:t>More on slurm commands:  https://slurm.schedmd.com/quickstart.html</a:t>
            </a:r>
            <a:endParaRPr lang="en-US" sz="1200" i="1" spc="-50" dirty="0">
              <a:solidFill>
                <a:srgbClr val="999999"/>
              </a:solidFill>
              <a:latin typeface="Tahoma"/>
              <a:cs typeface="Tahoma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BE2AD-3363-7945-914B-412AE5327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F7595-CA59-4B9D-B78B-37A7A29793EA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A38D9-D7FD-5C42-B988-4624A13EA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B6780-D24F-FF44-AD2B-22A09E48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DE51539-818D-43D8-A3A5-5E90E8678280}"/>
              </a:ext>
            </a:extLst>
          </p:cNvPr>
          <p:cNvSpPr/>
          <p:nvPr/>
        </p:nvSpPr>
        <p:spPr>
          <a:xfrm>
            <a:off x="1058597" y="2566043"/>
            <a:ext cx="7263450" cy="707886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$ </a:t>
            </a:r>
            <a:r>
              <a:rPr lang="en-US" sz="2000" spc="-3" dirty="0" err="1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squeue</a:t>
            </a:r>
            <a:r>
              <a:rPr lang="en-US" sz="2000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 –u </a:t>
            </a:r>
            <a:r>
              <a:rPr lang="en-US" sz="2000" spc="-3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&lt;username&gt;</a:t>
            </a:r>
            <a:endParaRPr lang="en-US" sz="2000" spc="-3" dirty="0">
              <a:solidFill>
                <a:srgbClr val="AFABA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$ </a:t>
            </a:r>
            <a:r>
              <a:rPr lang="en-US" sz="2000" spc="-3" dirty="0" err="1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squeue</a:t>
            </a:r>
            <a:r>
              <a:rPr lang="en-US" sz="2000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 –p </a:t>
            </a:r>
            <a:r>
              <a:rPr lang="en-US" sz="2000" spc="-3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&lt;partition&gt;</a:t>
            </a:r>
            <a:endParaRPr lang="en-US" sz="2000" spc="-3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EEDF3B-B17C-4F9C-9112-D75D58C2D69C}"/>
              </a:ext>
            </a:extLst>
          </p:cNvPr>
          <p:cNvSpPr/>
          <p:nvPr/>
        </p:nvSpPr>
        <p:spPr>
          <a:xfrm>
            <a:off x="1058597" y="4554385"/>
            <a:ext cx="7263450" cy="1015663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spc="-3" dirty="0">
                <a:solidFill>
                  <a:srgbClr val="0070C0"/>
                </a:solidFill>
                <a:latin typeface="Consolas"/>
              </a:rPr>
              <a:t>$ </a:t>
            </a:r>
            <a:r>
              <a:rPr lang="en-US" sz="2000" spc="-3" dirty="0" err="1">
                <a:solidFill>
                  <a:srgbClr val="0070C0"/>
                </a:solidFill>
                <a:latin typeface="Consolas"/>
              </a:rPr>
              <a:t>sacct</a:t>
            </a:r>
            <a:r>
              <a:rPr lang="en-US" sz="2000" spc="-3" dirty="0">
                <a:solidFill>
                  <a:srgbClr val="0070C0"/>
                </a:solidFill>
                <a:latin typeface="Consolas"/>
              </a:rPr>
              <a:t> –u </a:t>
            </a:r>
            <a:r>
              <a:rPr lang="en-US" sz="2000" spc="-3" dirty="0">
                <a:solidFill>
                  <a:srgbClr val="FF0000"/>
                </a:solidFill>
                <a:latin typeface="Consolas"/>
              </a:rPr>
              <a:t>&lt;username&gt;</a:t>
            </a:r>
            <a:endParaRPr lang="en-US" dirty="0">
              <a:latin typeface="Consolas"/>
            </a:endParaRPr>
          </a:p>
          <a:p>
            <a:r>
              <a:rPr lang="en-US" sz="2000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$ </a:t>
            </a:r>
            <a:r>
              <a:rPr lang="en-US" sz="2000" spc="-3" dirty="0" err="1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sacct</a:t>
            </a:r>
            <a:r>
              <a:rPr lang="en-US" sz="2000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 --start=MM/DD/YY –u </a:t>
            </a:r>
            <a:r>
              <a:rPr lang="en-US" sz="2000" spc="-3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&lt;username&gt;</a:t>
            </a:r>
            <a:endParaRPr lang="en-US" dirty="0"/>
          </a:p>
          <a:p>
            <a:r>
              <a:rPr lang="en-US" sz="2000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$ </a:t>
            </a:r>
            <a:r>
              <a:rPr lang="en-US" sz="2000" spc="-3" dirty="0" err="1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sacct</a:t>
            </a:r>
            <a:r>
              <a:rPr lang="en-US" sz="2000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 –j </a:t>
            </a:r>
            <a:r>
              <a:rPr lang="en-US" sz="2000" spc="-3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&lt;job-id&gt;</a:t>
            </a:r>
            <a:endParaRPr lang="en-US" sz="2000" spc="-3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567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Checking your jobs (2)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8E411D-7067-AD4A-9A6F-67CB1352CDE9}"/>
              </a:ext>
            </a:extLst>
          </p:cNvPr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spc="-50" dirty="0">
                <a:solidFill>
                  <a:srgbClr val="999999"/>
                </a:solidFill>
                <a:latin typeface="Tahoma"/>
                <a:cs typeface="Tahoma"/>
                <a:hlinkClick r:id="rId2"/>
              </a:rPr>
              <a:t>More on slurm commands:  https://slurm.schedmd.com/quickstart.html</a:t>
            </a:r>
            <a:endParaRPr lang="en-US" sz="1200" i="1" spc="-50" dirty="0">
              <a:solidFill>
                <a:srgbClr val="999999"/>
              </a:solidFill>
              <a:latin typeface="Tahoma"/>
              <a:cs typeface="Tahoma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BE2AD-3363-7945-914B-412AE5327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F7595-CA59-4B9D-B78B-37A7A29793EA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A38D9-D7FD-5C42-B988-4624A13EA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B6780-D24F-FF44-AD2B-22A09E48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C9FF6D-A386-4609-BEE2-A51AE9BBD4DF}"/>
              </a:ext>
            </a:extLst>
          </p:cNvPr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spc="-3" dirty="0">
                <a:solidFill>
                  <a:srgbClr val="0070C0"/>
                </a:solidFill>
                <a:latin typeface="Consolas"/>
                <a:cs typeface="Courier New"/>
              </a:rPr>
              <a:t>$ </a:t>
            </a:r>
            <a:r>
              <a:rPr lang="en-US" sz="2000" spc="-3" dirty="0" err="1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scontrol</a:t>
            </a:r>
            <a:r>
              <a:rPr lang="en-US" sz="2000" spc="-3" dirty="0">
                <a:solidFill>
                  <a:srgbClr val="0070C0"/>
                </a:solidFill>
                <a:latin typeface="Consolas"/>
                <a:cs typeface="Consolas" panose="020B0609020204030204" pitchFamily="49" charset="0"/>
              </a:rPr>
              <a:t> show job </a:t>
            </a:r>
            <a:r>
              <a:rPr lang="en-US" sz="2000" spc="-3" dirty="0">
                <a:solidFill>
                  <a:srgbClr val="FF0000"/>
                </a:solidFill>
                <a:latin typeface="Consolas"/>
                <a:cs typeface="Consolas" panose="020B0609020204030204" pitchFamily="49" charset="0"/>
              </a:rPr>
              <a:t>&lt;job number&gt;</a:t>
            </a:r>
            <a:endParaRPr lang="en-US" sz="2000">
              <a:solidFill>
                <a:srgbClr val="FF0000"/>
              </a:solidFill>
              <a:latin typeface="Consolas"/>
              <a:cs typeface="Consolas" panose="020B0609020204030204" pitchFamily="49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309F2E-7D66-4AD4-A146-2C0E4423C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Arial"/>
              </a:rPr>
              <a:t>Another method of checking details of your job is with 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Arial"/>
              </a:rPr>
              <a:t>scontrol</a:t>
            </a:r>
            <a:endParaRPr lang="en-US">
              <a:solidFill>
                <a:schemeClr val="accent5"/>
              </a:solidFill>
              <a:latin typeface="Consolas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Advanced command usually used by system administrators, but you can use it too!</a:t>
            </a:r>
          </a:p>
        </p:txBody>
      </p:sp>
    </p:spTree>
    <p:extLst>
      <p:ext uri="{BB962C8B-B14F-4D97-AF65-F5344CB8AC3E}">
        <p14:creationId xmlns:p14="http://schemas.microsoft.com/office/powerpoint/2010/main" val="25258557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Software and Jobs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8E411D-7067-AD4A-9A6F-67CB1352CDE9}"/>
              </a:ext>
            </a:extLst>
          </p:cNvPr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spc="-50" dirty="0">
                <a:solidFill>
                  <a:srgbClr val="999999"/>
                </a:solidFill>
                <a:latin typeface="Tahoma"/>
                <a:cs typeface="Tahoma"/>
                <a:hlinkClick r:id="rId2"/>
              </a:rPr>
              <a:t>More on slurm commands:  https://slurm.schedmd.com/quickstart.html</a:t>
            </a:r>
            <a:endParaRPr lang="en-US" sz="1200" i="1" spc="-50" dirty="0">
              <a:solidFill>
                <a:srgbClr val="999999"/>
              </a:solidFill>
              <a:latin typeface="Tahoma"/>
              <a:cs typeface="Tahoma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BE2AD-3363-7945-914B-412AE5327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F7595-CA59-4B9D-B78B-37A7A29793EA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A38D9-D7FD-5C42-B988-4624A13EA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B6780-D24F-FF44-AD2B-22A09E48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309F2E-7D66-4AD4-A146-2C0E4423C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"Okay so running a job is easy, but how do I run a job with my software?"</a:t>
            </a:r>
          </a:p>
          <a:p>
            <a:r>
              <a:rPr lang="en-US" dirty="0">
                <a:cs typeface="Arial"/>
              </a:rPr>
              <a:t>LMOD</a:t>
            </a:r>
          </a:p>
          <a:p>
            <a:pPr lvl="1"/>
            <a:r>
              <a:rPr lang="en-US" dirty="0">
                <a:cs typeface="Arial"/>
              </a:rPr>
              <a:t>Module system on CURC systems</a:t>
            </a:r>
          </a:p>
          <a:p>
            <a:pPr lvl="1"/>
            <a:r>
              <a:rPr lang="en-US" dirty="0">
                <a:cs typeface="Arial"/>
              </a:rPr>
              <a:t>Modifies your environment to make your desired software visible to your terminal.</a:t>
            </a:r>
          </a:p>
          <a:p>
            <a:pPr lvl="1"/>
            <a:endParaRPr lang="en-US" dirty="0">
              <a:cs typeface="Arial"/>
            </a:endParaRPr>
          </a:p>
          <a:p>
            <a:pPr lvl="1"/>
            <a:endParaRPr lang="en-US" dirty="0">
              <a:cs typeface="Arial"/>
            </a:endParaRPr>
          </a:p>
          <a:p>
            <a:pPr lvl="1"/>
            <a:endParaRPr lang="en-US" dirty="0">
              <a:cs typeface="Arial"/>
            </a:endParaRPr>
          </a:p>
          <a:p>
            <a:pPr lvl="1"/>
            <a:endParaRPr lang="en-US" dirty="0">
              <a:cs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4E3A02-EC9E-444B-BB99-7EE37ED3A7F5}"/>
              </a:ext>
            </a:extLst>
          </p:cNvPr>
          <p:cNvSpPr/>
          <p:nvPr/>
        </p:nvSpPr>
        <p:spPr>
          <a:xfrm>
            <a:off x="1124623" y="4429913"/>
            <a:ext cx="7263450" cy="707886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spc="-3" dirty="0">
                <a:solidFill>
                  <a:srgbClr val="0070C0"/>
                </a:solidFill>
                <a:latin typeface="Consolas"/>
                <a:cs typeface="Courier New"/>
              </a:rPr>
              <a:t>$ module load </a:t>
            </a:r>
            <a:r>
              <a:rPr lang="en-US" sz="2000" spc="-3" dirty="0" err="1">
                <a:solidFill>
                  <a:srgbClr val="0070C0"/>
                </a:solidFill>
                <a:latin typeface="Consolas"/>
                <a:cs typeface="Courier New"/>
              </a:rPr>
              <a:t>matlab</a:t>
            </a:r>
            <a:endParaRPr lang="en-US" sz="2000" spc="-3" dirty="0">
              <a:solidFill>
                <a:srgbClr val="0070C0"/>
              </a:solidFill>
              <a:latin typeface="Consolas"/>
              <a:cs typeface="Courier New"/>
            </a:endParaRPr>
          </a:p>
          <a:p>
            <a:r>
              <a:rPr lang="en-US" sz="2000" spc="-3" dirty="0">
                <a:solidFill>
                  <a:srgbClr val="0070C0"/>
                </a:solidFill>
                <a:latin typeface="Consolas"/>
                <a:cs typeface="Courier New"/>
              </a:rPr>
              <a:t>$ ml </a:t>
            </a:r>
            <a:r>
              <a:rPr lang="en-US" sz="2000" spc="-3" dirty="0" err="1">
                <a:solidFill>
                  <a:srgbClr val="0070C0"/>
                </a:solidFill>
                <a:latin typeface="Consolas"/>
                <a:cs typeface="Courier New"/>
              </a:rPr>
              <a:t>matlab</a:t>
            </a:r>
            <a:r>
              <a:rPr lang="en-US" sz="2000" spc="-3" dirty="0">
                <a:solidFill>
                  <a:srgbClr val="0070C0"/>
                </a:solidFill>
                <a:latin typeface="Consolas"/>
                <a:cs typeface="Courier New"/>
              </a:rPr>
              <a:t> </a:t>
            </a:r>
            <a:r>
              <a:rPr lang="en-US" sz="2000" spc="-3" dirty="0">
                <a:solidFill>
                  <a:schemeClr val="bg2">
                    <a:lumMod val="75000"/>
                  </a:schemeClr>
                </a:solidFill>
                <a:latin typeface="Consolas"/>
                <a:cs typeface="Courier New"/>
              </a:rPr>
              <a:t>#shorthand version!</a:t>
            </a:r>
          </a:p>
        </p:txBody>
      </p:sp>
    </p:spTree>
    <p:extLst>
      <p:ext uri="{BB962C8B-B14F-4D97-AF65-F5344CB8AC3E}">
        <p14:creationId xmlns:p14="http://schemas.microsoft.com/office/powerpoint/2010/main" val="1194684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Software and Jobs (2)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8E411D-7067-AD4A-9A6F-67CB1352CDE9}"/>
              </a:ext>
            </a:extLst>
          </p:cNvPr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spc="-50" dirty="0">
                <a:solidFill>
                  <a:srgbClr val="999999"/>
                </a:solidFill>
                <a:latin typeface="Tahoma"/>
                <a:cs typeface="Tahoma"/>
                <a:hlinkClick r:id="rId2"/>
              </a:rPr>
              <a:t>More on slurm commands:  https://slurm.schedmd.com/quickstart.html</a:t>
            </a:r>
            <a:endParaRPr lang="en-US" sz="1200" i="1" spc="-50" dirty="0">
              <a:solidFill>
                <a:srgbClr val="999999"/>
              </a:solidFill>
              <a:latin typeface="Tahoma"/>
              <a:cs typeface="Tahoma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BE2AD-3363-7945-914B-412AE5327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F7595-CA59-4B9D-B78B-37A7A29793EA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A38D9-D7FD-5C42-B988-4624A13EA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B6780-D24F-FF44-AD2B-22A09E48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4309F2E-7D66-4AD4-A146-2C0E4423C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More LMOD commands:</a:t>
            </a:r>
          </a:p>
          <a:p>
            <a:pPr marL="457200" lvl="1" indent="0">
              <a:buNone/>
            </a:pPr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  <a:p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  <a:p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What if my software isn't available through LMOD?</a:t>
            </a:r>
            <a:endParaRPr lang="en-US" dirty="0">
              <a:cs typeface="Arial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Software must be installed locally if not available through LMOD</a:t>
            </a:r>
          </a:p>
          <a:p>
            <a:pPr lvl="1"/>
            <a:r>
              <a:rPr lang="en-US" dirty="0">
                <a:cs typeface="Arial"/>
              </a:rPr>
              <a:t>RC User support is happy to assist, but </a:t>
            </a:r>
            <a:r>
              <a:rPr lang="en-US" i="1" dirty="0">
                <a:cs typeface="Arial"/>
              </a:rPr>
              <a:t>installs are best effort</a:t>
            </a:r>
          </a:p>
          <a:p>
            <a:pPr lvl="1"/>
            <a:r>
              <a:rPr lang="en-US" dirty="0">
                <a:cs typeface="Arial"/>
              </a:rPr>
              <a:t>For more assistance contact </a:t>
            </a:r>
            <a:r>
              <a:rPr lang="en-US" dirty="0">
                <a:cs typeface="Arial"/>
                <a:hlinkClick r:id="rId3"/>
              </a:rPr>
              <a:t>rc-help@colorado.edu</a:t>
            </a:r>
            <a:endParaRPr lang="en-US" dirty="0">
              <a:cs typeface="Arial"/>
            </a:endParaRPr>
          </a:p>
          <a:p>
            <a:pPr lvl="1"/>
            <a:endParaRPr lang="en-US" dirty="0">
              <a:cs typeface="Arial"/>
            </a:endParaRPr>
          </a:p>
          <a:p>
            <a:endParaRPr lang="en-US" dirty="0">
              <a:cs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4E3A02-EC9E-444B-BB99-7EE37ED3A7F5}"/>
              </a:ext>
            </a:extLst>
          </p:cNvPr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spc="-3" dirty="0">
                <a:solidFill>
                  <a:srgbClr val="0070C0"/>
                </a:solidFill>
                <a:latin typeface="Consolas"/>
                <a:cs typeface="Courier New"/>
              </a:rPr>
              <a:t>$ module purge           </a:t>
            </a:r>
            <a:r>
              <a:rPr lang="en-US" sz="2000" spc="-3" dirty="0">
                <a:solidFill>
                  <a:schemeClr val="bg2">
                    <a:lumMod val="75000"/>
                  </a:schemeClr>
                </a:solidFill>
                <a:latin typeface="Consolas"/>
                <a:cs typeface="Courier New"/>
              </a:rPr>
              <a:t>#Unloads all current modules</a:t>
            </a:r>
          </a:p>
          <a:p>
            <a:r>
              <a:rPr lang="en-US" sz="2000" spc="-3" dirty="0">
                <a:solidFill>
                  <a:srgbClr val="0070C0"/>
                </a:solidFill>
                <a:latin typeface="Consolas"/>
                <a:cs typeface="Courier New"/>
              </a:rPr>
              <a:t>$ module unload </a:t>
            </a:r>
            <a:r>
              <a:rPr lang="en-US" sz="2000" spc="-3" dirty="0" err="1">
                <a:solidFill>
                  <a:srgbClr val="0070C0"/>
                </a:solidFill>
                <a:latin typeface="Consolas"/>
                <a:cs typeface="Courier New"/>
              </a:rPr>
              <a:t>matlab</a:t>
            </a:r>
            <a:r>
              <a:rPr lang="en-US" sz="2000" spc="-3" dirty="0">
                <a:solidFill>
                  <a:srgbClr val="0070C0"/>
                </a:solidFill>
                <a:latin typeface="Consolas"/>
                <a:cs typeface="Courier New"/>
              </a:rPr>
              <a:t>   </a:t>
            </a:r>
            <a:r>
              <a:rPr lang="en-US" sz="2000" spc="-3" dirty="0">
                <a:solidFill>
                  <a:schemeClr val="bg2">
                    <a:lumMod val="75000"/>
                  </a:schemeClr>
                </a:solidFill>
                <a:latin typeface="Consolas"/>
                <a:cs typeface="Courier New"/>
              </a:rPr>
              <a:t>#Unloads </a:t>
            </a:r>
            <a:r>
              <a:rPr lang="en-US" sz="2000" spc="-3" dirty="0" err="1">
                <a:solidFill>
                  <a:schemeClr val="bg2">
                    <a:lumMod val="75000"/>
                  </a:schemeClr>
                </a:solidFill>
                <a:latin typeface="Consolas"/>
                <a:cs typeface="Courier New"/>
              </a:rPr>
              <a:t>matlab</a:t>
            </a:r>
            <a:endParaRPr lang="en-US" sz="2000" spc="-3" dirty="0">
              <a:solidFill>
                <a:schemeClr val="bg2">
                  <a:lumMod val="75000"/>
                </a:schemeClr>
              </a:solidFill>
              <a:latin typeface="Consolas"/>
              <a:cs typeface="Courier New"/>
            </a:endParaRPr>
          </a:p>
          <a:p>
            <a:r>
              <a:rPr lang="en-US" sz="2000" spc="-3" dirty="0">
                <a:solidFill>
                  <a:srgbClr val="0070C0"/>
                </a:solidFill>
                <a:latin typeface="Consolas"/>
                <a:cs typeface="Courier New"/>
              </a:rPr>
              <a:t>$ module spider </a:t>
            </a:r>
            <a:r>
              <a:rPr lang="en-US" sz="2000" spc="-3" dirty="0" err="1">
                <a:solidFill>
                  <a:srgbClr val="0070C0"/>
                </a:solidFill>
                <a:latin typeface="Consolas"/>
                <a:cs typeface="Courier New"/>
              </a:rPr>
              <a:t>matlab</a:t>
            </a:r>
            <a:r>
              <a:rPr lang="en-US" sz="2000" spc="-3" dirty="0">
                <a:solidFill>
                  <a:srgbClr val="0070C0"/>
                </a:solidFill>
                <a:latin typeface="Consolas"/>
                <a:cs typeface="Courier New"/>
              </a:rPr>
              <a:t>   </a:t>
            </a:r>
            <a:r>
              <a:rPr lang="en-US" sz="2000" spc="-3" dirty="0">
                <a:solidFill>
                  <a:schemeClr val="bg2">
                    <a:lumMod val="75000"/>
                  </a:schemeClr>
                </a:solidFill>
                <a:latin typeface="Consolas"/>
                <a:cs typeface="Courier New"/>
              </a:rPr>
              <a:t>#Searches for </a:t>
            </a:r>
            <a:r>
              <a:rPr lang="en-US" sz="2000" spc="-3" dirty="0" err="1">
                <a:solidFill>
                  <a:schemeClr val="bg2">
                    <a:lumMod val="75000"/>
                  </a:schemeClr>
                </a:solidFill>
                <a:latin typeface="Consolas"/>
                <a:cs typeface="Courier New"/>
              </a:rPr>
              <a:t>matlab</a:t>
            </a:r>
            <a:r>
              <a:rPr lang="en-US" sz="2000" spc="-3" dirty="0">
                <a:solidFill>
                  <a:schemeClr val="bg2">
                    <a:lumMod val="75000"/>
                  </a:schemeClr>
                </a:solidFill>
                <a:latin typeface="Consolas"/>
                <a:cs typeface="Courier New"/>
              </a:rPr>
              <a:t> in module tree</a:t>
            </a:r>
            <a:endParaRPr lang="en-US" sz="2000" spc="-3" dirty="0">
              <a:solidFill>
                <a:schemeClr val="bg2">
                  <a:lumMod val="75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281122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Running an external program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54C0039-3066-284D-B7D3-4F5D8CD8F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41100" indent="-228411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pc="-6" dirty="0">
                <a:solidFill>
                  <a:srgbClr val="2F2B20"/>
                </a:solidFill>
                <a:cs typeface="Arial"/>
              </a:rPr>
              <a:t>Let’s run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R on an R script</a:t>
            </a:r>
            <a:endParaRPr lang="en-US" dirty="0">
              <a:cs typeface="Arial"/>
            </a:endParaRPr>
          </a:p>
          <a:p>
            <a:pPr marL="241100" indent="-228411">
              <a:spcBef>
                <a:spcPts val="585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pc="-26" dirty="0">
                <a:solidFill>
                  <a:srgbClr val="2F2B20"/>
                </a:solidFill>
                <a:cs typeface="Arial"/>
              </a:rPr>
              <a:t>This </a:t>
            </a:r>
            <a:r>
              <a:rPr lang="en-US" spc="36" dirty="0">
                <a:solidFill>
                  <a:srgbClr val="2F2B20"/>
                </a:solidFill>
                <a:cs typeface="Arial"/>
              </a:rPr>
              <a:t>script </a:t>
            </a:r>
            <a:r>
              <a:rPr lang="en-US" dirty="0">
                <a:solidFill>
                  <a:srgbClr val="2F2B20"/>
                </a:solidFill>
                <a:cs typeface="Arial"/>
              </a:rPr>
              <a:t>calls </a:t>
            </a:r>
            <a:r>
              <a:rPr lang="en-US" spc="6" dirty="0">
                <a:solidFill>
                  <a:srgbClr val="2F2B20"/>
                </a:solidFill>
                <a:cs typeface="Arial"/>
              </a:rPr>
              <a:t>and </a:t>
            </a:r>
            <a:r>
              <a:rPr lang="en-US" spc="-6" dirty="0">
                <a:solidFill>
                  <a:srgbClr val="2F2B20"/>
                </a:solidFill>
                <a:cs typeface="Arial"/>
              </a:rPr>
              <a:t>runs</a:t>
            </a:r>
            <a:r>
              <a:rPr lang="en-US" spc="-99" dirty="0">
                <a:solidFill>
                  <a:srgbClr val="2F2B20"/>
                </a:solidFill>
                <a:cs typeface="Arial"/>
              </a:rPr>
              <a:t> the script </a:t>
            </a:r>
            <a:r>
              <a:rPr lang="en-US" i="1" spc="10" dirty="0" err="1">
                <a:solidFill>
                  <a:srgbClr val="2F2B20"/>
                </a:solidFill>
                <a:cs typeface="Arial"/>
              </a:rPr>
              <a:t>R_program.R</a:t>
            </a:r>
            <a:endParaRPr lang="en-US" i="1" spc="10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585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pc="10" dirty="0">
                <a:solidFill>
                  <a:srgbClr val="2F2B20"/>
                </a:solidFill>
                <a:cs typeface="Arial"/>
              </a:rPr>
              <a:t>Let’s examine the batch script </a:t>
            </a:r>
            <a:r>
              <a:rPr lang="en-US" spc="10" dirty="0" err="1">
                <a:solidFill>
                  <a:schemeClr val="accent5"/>
                </a:solidFill>
                <a:cs typeface="Arial"/>
              </a:rPr>
              <a:t>submit_R.sh</a:t>
            </a:r>
            <a:endParaRPr lang="en-US" spc="10" dirty="0">
              <a:solidFill>
                <a:schemeClr val="accent5"/>
              </a:solidFill>
              <a:cs typeface="Arial"/>
            </a:endParaRPr>
          </a:p>
          <a:p>
            <a:pPr marL="698300" lvl="1" indent="-228411">
              <a:spcBef>
                <a:spcPts val="585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pc="10" dirty="0">
                <a:cs typeface="Arial"/>
              </a:rPr>
              <a:t>Note how R is loaded</a:t>
            </a:r>
          </a:p>
          <a:p>
            <a:pPr marL="241100" indent="-228411">
              <a:spcBef>
                <a:spcPts val="585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pc="-113" dirty="0">
                <a:solidFill>
                  <a:srgbClr val="2F2B20"/>
                </a:solidFill>
                <a:cs typeface="Arial"/>
              </a:rPr>
              <a:t>Go ahead and submit</a:t>
            </a:r>
            <a:r>
              <a:rPr lang="en-US" spc="-6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6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pc="36" dirty="0">
                <a:solidFill>
                  <a:srgbClr val="2F2B20"/>
                </a:solidFill>
                <a:cs typeface="Arial"/>
              </a:rPr>
              <a:t>batch script</a:t>
            </a:r>
            <a:r>
              <a:rPr lang="en-US" spc="-20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20" dirty="0" err="1">
                <a:solidFill>
                  <a:schemeClr val="accent5"/>
                </a:solidFill>
                <a:cs typeface="Arial"/>
              </a:rPr>
              <a:t>submit_</a:t>
            </a:r>
            <a:r>
              <a:rPr lang="en-US" spc="6" dirty="0" err="1">
                <a:solidFill>
                  <a:schemeClr val="accent5"/>
                </a:solidFill>
                <a:cs typeface="Arial"/>
              </a:rPr>
              <a:t>R.sh</a:t>
            </a:r>
            <a:endParaRPr lang="en-US" dirty="0">
              <a:solidFill>
                <a:schemeClr val="accent5"/>
              </a:solidFill>
              <a:cs typeface="Arial"/>
            </a:endParaRPr>
          </a:p>
          <a:p>
            <a:pPr marL="241100" indent="-228411">
              <a:spcBef>
                <a:spcPts val="585"/>
              </a:spcBef>
              <a:buClr>
                <a:srgbClr val="A9A57C"/>
              </a:buClr>
              <a:tabLst>
                <a:tab pos="241100" algn="l"/>
              </a:tabLst>
            </a:pPr>
            <a:endParaRPr lang="en-US" i="1" dirty="0">
              <a:cs typeface="Arial"/>
            </a:endParaRP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E5F37-EC64-0C44-A2CC-31B7F75A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E911A-0F1C-463D-B888-BB463ED636D6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7E3441-C8A9-2740-9150-C8CE880D2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6AE4D-1130-8746-AFF4-80F0DE7AE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dirty="0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526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Light"/>
              </a:rPr>
              <a:t>Example 2: Serial Matlab Code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F9A5D6-4D7F-2444-9A80-525326465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3FB27-3746-444E-ABEB-052D0D22CE83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7D62E0-6BF7-9747-8D51-73CCD1D82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E7B71B-826B-1049-B3E6-696AB07A1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627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Launch Matlab!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0B3C1AD-3B0A-9F48-8A93-3A837E101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8742"/>
            <a:ext cx="10515600" cy="27107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69240" indent="-227965">
              <a:spcBef>
                <a:spcPts val="99"/>
              </a:spcBef>
              <a:buClr>
                <a:srgbClr val="A9A57C"/>
              </a:buClr>
              <a:tabLst>
                <a:tab pos="269652" algn="l"/>
              </a:tabLst>
            </a:pPr>
            <a:r>
              <a:rPr lang="en-US" sz="2350" spc="26" dirty="0">
                <a:solidFill>
                  <a:srgbClr val="2F2B20"/>
                </a:solidFill>
                <a:cs typeface="Arial"/>
              </a:rPr>
              <a:t>Create a job script and submit it as a batch job </a:t>
            </a:r>
            <a:r>
              <a:rPr lang="en-US" sz="2350" spc="36" dirty="0">
                <a:solidFill>
                  <a:srgbClr val="2F2B20"/>
                </a:solidFill>
                <a:cs typeface="Arial"/>
              </a:rPr>
              <a:t>with </a:t>
            </a:r>
            <a:r>
              <a:rPr lang="en-US" sz="2350" spc="6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z="2350" spc="26" dirty="0">
                <a:solidFill>
                  <a:srgbClr val="2F2B20"/>
                </a:solidFill>
                <a:cs typeface="Arial"/>
              </a:rPr>
              <a:t>following</a:t>
            </a:r>
            <a:r>
              <a:rPr lang="en-US" sz="2350" spc="-131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z="2350" spc="16" dirty="0">
                <a:solidFill>
                  <a:srgbClr val="2F2B20"/>
                </a:solidFill>
                <a:cs typeface="Arial"/>
              </a:rPr>
              <a:t>instructions:</a:t>
            </a:r>
            <a:endParaRPr lang="en-US" sz="2350" dirty="0">
              <a:cs typeface="Arial"/>
            </a:endParaRPr>
          </a:p>
          <a:p>
            <a:pPr>
              <a:spcBef>
                <a:spcPts val="46"/>
              </a:spcBef>
            </a:pPr>
            <a:endParaRPr lang="en-US" sz="3446" dirty="0">
              <a:latin typeface="Times New Roman"/>
              <a:cs typeface="Times New Roman"/>
            </a:endParaRPr>
          </a:p>
          <a:p>
            <a:pPr marL="812165" marR="4445" lvl="1" indent="-342265">
              <a:lnSpc>
                <a:spcPct val="100099"/>
              </a:lnSpc>
              <a:spcBef>
                <a:spcPts val="6"/>
              </a:spcBef>
              <a:buClr>
                <a:srgbClr val="A9A57C"/>
              </a:buClr>
              <a:buAutoNum type="arabicPeriod"/>
              <a:tabLst>
                <a:tab pos="355307" algn="l"/>
              </a:tabLst>
            </a:pPr>
            <a:r>
              <a:rPr lang="en-US" sz="1950" spc="-50" dirty="0">
                <a:solidFill>
                  <a:srgbClr val="2F2B20"/>
                </a:solidFill>
                <a:cs typeface="Arial"/>
              </a:rPr>
              <a:t>Name it ’</a:t>
            </a:r>
            <a:r>
              <a:rPr lang="en-US" sz="1950" spc="-50" dirty="0">
                <a:solidFill>
                  <a:schemeClr val="accent5"/>
                </a:solidFill>
                <a:cs typeface="Arial"/>
              </a:rPr>
              <a:t>submit_matlab.sh</a:t>
            </a:r>
            <a:r>
              <a:rPr lang="en-US" sz="1950" spc="-50" dirty="0">
                <a:solidFill>
                  <a:srgbClr val="2F2B20"/>
                </a:solidFill>
                <a:cs typeface="Arial"/>
              </a:rPr>
              <a:t>’</a:t>
            </a:r>
          </a:p>
          <a:p>
            <a:pPr marL="812165" marR="4445" lvl="1" indent="-342265">
              <a:lnSpc>
                <a:spcPct val="100099"/>
              </a:lnSpc>
              <a:spcBef>
                <a:spcPts val="6"/>
              </a:spcBef>
              <a:buClr>
                <a:srgbClr val="A9A57C"/>
              </a:buClr>
              <a:buAutoNum type="arabicPeriod"/>
              <a:tabLst>
                <a:tab pos="355307" algn="l"/>
              </a:tabLst>
            </a:pPr>
            <a:r>
              <a:rPr lang="en-US" sz="1950" spc="-50" dirty="0">
                <a:solidFill>
                  <a:srgbClr val="2F2B20"/>
                </a:solidFill>
                <a:cs typeface="Arial"/>
              </a:rPr>
              <a:t>Load the '</a:t>
            </a:r>
            <a:r>
              <a:rPr lang="en-US" sz="1950" spc="-50" dirty="0" err="1">
                <a:solidFill>
                  <a:schemeClr val="accent5"/>
                </a:solidFill>
                <a:cs typeface="Arial"/>
              </a:rPr>
              <a:t>matlab</a:t>
            </a:r>
            <a:r>
              <a:rPr lang="en-US" sz="1950" spc="-50" dirty="0">
                <a:solidFill>
                  <a:srgbClr val="2F2B20"/>
                </a:solidFill>
                <a:cs typeface="Arial"/>
              </a:rPr>
              <a:t>' module</a:t>
            </a:r>
          </a:p>
          <a:p>
            <a:pPr marL="812165" marR="4445" lvl="1" indent="-342265">
              <a:lnSpc>
                <a:spcPct val="100099"/>
              </a:lnSpc>
              <a:spcBef>
                <a:spcPts val="6"/>
              </a:spcBef>
              <a:buClr>
                <a:srgbClr val="A9A57C"/>
              </a:buClr>
              <a:buAutoNum type="arabicPeriod"/>
              <a:tabLst>
                <a:tab pos="355307" algn="l"/>
              </a:tabLst>
            </a:pPr>
            <a:r>
              <a:rPr lang="en-US" sz="1950" spc="-50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z="1950" spc="36" dirty="0">
                <a:solidFill>
                  <a:srgbClr val="2F2B20"/>
                </a:solidFill>
                <a:cs typeface="Arial"/>
              </a:rPr>
              <a:t>job </a:t>
            </a:r>
            <a:r>
              <a:rPr lang="en-US" sz="1950" spc="16" dirty="0">
                <a:solidFill>
                  <a:srgbClr val="2F2B20"/>
                </a:solidFill>
                <a:cs typeface="Arial"/>
              </a:rPr>
              <a:t>should </a:t>
            </a:r>
            <a:r>
              <a:rPr lang="en-US" sz="1950" spc="-6" dirty="0">
                <a:solidFill>
                  <a:srgbClr val="2F2B20"/>
                </a:solidFill>
                <a:cs typeface="Arial"/>
              </a:rPr>
              <a:t>contain the following commands: </a:t>
            </a:r>
            <a:endParaRPr lang="en-US" sz="1950"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791456" y="3681071"/>
            <a:ext cx="6936009" cy="628366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wrap="square" lIns="0" tIns="12689" rIns="0" bIns="0" rtlCol="0" anchor="t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cs typeface="Consolas" panose="020B0609020204030204" pitchFamily="49" charset="0"/>
              </a:rPr>
              <a:t>cd progs</a:t>
            </a:r>
            <a:endParaRPr lang="en-US" dirty="0">
              <a:solidFill>
                <a:schemeClr val="accent5"/>
              </a:solidFill>
              <a:latin typeface="Arial" panose="020B0604020202020204"/>
              <a:cs typeface="Arial" panose="020B0604020202020204"/>
            </a:endParaRPr>
          </a:p>
          <a:p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matlab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 –</a:t>
            </a:r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nodisplay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 –</a:t>
            </a:r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nodesktop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 –r "</a:t>
            </a:r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matlab_tic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;"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69C37A-12D3-DA4F-A2B7-52FEC6A8A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A49C5-79C9-4F17-9959-01EB431DC7D6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62D69-85CA-0445-B4DA-0C70A0D57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605CA-ACB4-6A4F-87A5-2574EB7C3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65D2B2B6-6829-1842-9FB7-ABCB9A2FF5BE}"/>
              </a:ext>
            </a:extLst>
          </p:cNvPr>
          <p:cNvSpPr txBox="1">
            <a:spLocks/>
          </p:cNvSpPr>
          <p:nvPr/>
        </p:nvSpPr>
        <p:spPr>
          <a:xfrm>
            <a:off x="1071248" y="5455425"/>
            <a:ext cx="7852833" cy="6062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i="1" spc="-3" dirty="0">
                <a:solidFill>
                  <a:srgbClr val="2F2B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Details on job script parameters are in the next slide</a:t>
            </a:r>
            <a:endParaRPr lang="en-US" sz="24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06204"/>
            <a:endParaRPr lang="en-US" sz="16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044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Job details of </a:t>
            </a:r>
            <a:r>
              <a:rPr lang="en-US" dirty="0">
                <a:solidFill>
                  <a:schemeClr val="accent5"/>
                </a:solidFill>
                <a:latin typeface="Helvetica Light"/>
              </a:rPr>
              <a:t>submit_matlab.sh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41BC31-ADCB-EE4C-8623-B1E2E7AF6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3694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69265" indent="-456565">
              <a:lnSpc>
                <a:spcPct val="110000"/>
              </a:lnSpc>
              <a:spcBef>
                <a:spcPts val="246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98" dirty="0">
                <a:solidFill>
                  <a:srgbClr val="2F2B2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job will run on 1 core of 1 node</a:t>
            </a:r>
            <a:endParaRPr lang="en-US" sz="2398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50" dirty="0">
                <a:solidFill>
                  <a:srgbClr val="2F2B20"/>
                </a:solidFill>
                <a:latin typeface="Helvetica"/>
                <a:cs typeface="Helvetica"/>
              </a:rPr>
              <a:t>We will request a 2 minute wall time</a:t>
            </a:r>
            <a:endParaRPr lang="en-US" sz="2350" dirty="0">
              <a:latin typeface="Helvetica"/>
              <a:cs typeface="Helvetica"/>
            </a:endParaRP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50" dirty="0">
                <a:solidFill>
                  <a:srgbClr val="2F2B20"/>
                </a:solidFill>
                <a:latin typeface="Helvetica"/>
                <a:cs typeface="Helvetica"/>
              </a:rPr>
              <a:t>Run on the shas-testing partition</a:t>
            </a: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50" dirty="0">
                <a:latin typeface="Helvetica"/>
                <a:cs typeface="Helvetica"/>
              </a:rPr>
              <a:t>Set the output file to be named “</a:t>
            </a:r>
            <a:r>
              <a:rPr lang="en-US" sz="2350" dirty="0" err="1">
                <a:latin typeface="Helvetica"/>
                <a:cs typeface="Helvetica"/>
              </a:rPr>
              <a:t>matlab</a:t>
            </a:r>
            <a:r>
              <a:rPr lang="en-US" sz="2350" dirty="0">
                <a:latin typeface="Helvetica"/>
                <a:cs typeface="Helvetica"/>
              </a:rPr>
              <a:t>.%</a:t>
            </a:r>
            <a:r>
              <a:rPr lang="en-US" sz="2350" dirty="0" err="1">
                <a:latin typeface="Helvetica"/>
                <a:cs typeface="Helvetica"/>
              </a:rPr>
              <a:t>j.out</a:t>
            </a:r>
            <a:r>
              <a:rPr lang="en-US" sz="2350" dirty="0">
                <a:latin typeface="Helvetica"/>
                <a:cs typeface="Helvetica"/>
              </a:rPr>
              <a:t>”</a:t>
            </a: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50" dirty="0">
                <a:latin typeface="Helvetica"/>
                <a:cs typeface="Helvetica"/>
              </a:rPr>
              <a:t>Name your job “</a:t>
            </a:r>
            <a:r>
              <a:rPr lang="en-US" sz="2350" dirty="0" err="1">
                <a:latin typeface="Helvetica"/>
                <a:cs typeface="Helvetica"/>
              </a:rPr>
              <a:t>matlab</a:t>
            </a:r>
            <a:r>
              <a:rPr lang="en-US" sz="2350" dirty="0">
                <a:latin typeface="Helvetica"/>
                <a:cs typeface="Helvetica"/>
              </a:rPr>
              <a:t>”</a:t>
            </a: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98" dirty="0">
                <a:latin typeface="Helvetica" panose="020B0604020202020204" pitchFamily="34" charset="0"/>
                <a:cs typeface="Helvetica" panose="020B0604020202020204" pitchFamily="34" charset="0"/>
              </a:rPr>
              <a:t>Bonus: Email yourself when the job ends</a:t>
            </a:r>
          </a:p>
          <a:p>
            <a:pPr marL="469265" indent="-456565">
              <a:lnSpc>
                <a:spcPct val="110000"/>
              </a:lnSpc>
              <a:spcBef>
                <a:spcPts val="285"/>
              </a:spcBef>
              <a:buAutoNum type="arabicPeriod"/>
              <a:tabLst>
                <a:tab pos="468876" algn="l"/>
                <a:tab pos="469512" algn="l"/>
              </a:tabLst>
            </a:pPr>
            <a:r>
              <a:rPr lang="en-US" sz="2350" dirty="0">
                <a:latin typeface="Helvetica"/>
                <a:cs typeface="Helvetica"/>
              </a:rPr>
              <a:t>Contains the following commands    </a:t>
            </a:r>
            <a:r>
              <a:rPr lang="en-US" sz="2350" dirty="0">
                <a:latin typeface="Helvetica"/>
                <a:cs typeface="Helvetica"/>
                <a:sym typeface="Wingdings" pitchFamily="2" charset="2"/>
              </a:rPr>
              <a:t></a:t>
            </a:r>
            <a:endParaRPr lang="en-US" sz="2398" dirty="0">
              <a:solidFill>
                <a:srgbClr val="00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3D43FC-A09E-CF41-827D-68ACCE4B7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6BDA1-1272-48E3-8B12-F21453CA16A4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A25963-5656-4B42-B389-F5D022495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816E6C-72C2-E847-B13A-06F940469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3539DC84-3058-4542-B382-D250638B5E6B}"/>
              </a:ext>
            </a:extLst>
          </p:cNvPr>
          <p:cNvSpPr txBox="1"/>
          <p:nvPr/>
        </p:nvSpPr>
        <p:spPr>
          <a:xfrm>
            <a:off x="6898554" y="3957598"/>
            <a:ext cx="5102564" cy="505255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wrap="square" lIns="0" tIns="12689" rIns="0" bIns="0" rtlCol="0" anchor="t"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  <a:latin typeface="Consolas"/>
                <a:cs typeface="+mn-lt"/>
              </a:rPr>
              <a:t>cd progs</a:t>
            </a:r>
            <a:endParaRPr lang="en-US" sz="1600" dirty="0">
              <a:solidFill>
                <a:schemeClr val="accent5"/>
              </a:solidFill>
              <a:latin typeface="Consolas"/>
              <a:ea typeface="+mn-lt"/>
              <a:cs typeface="+mn-lt"/>
            </a:endParaRPr>
          </a:p>
          <a:p>
            <a:r>
              <a:rPr lang="en-US" sz="1600" dirty="0" err="1">
                <a:solidFill>
                  <a:schemeClr val="accent5"/>
                </a:solidFill>
                <a:latin typeface="Consolas"/>
              </a:rPr>
              <a:t>matlab</a:t>
            </a:r>
            <a:r>
              <a:rPr lang="en-US" sz="1600" dirty="0">
                <a:solidFill>
                  <a:schemeClr val="accent5"/>
                </a:solidFill>
                <a:latin typeface="Consolas"/>
              </a:rPr>
              <a:t> –</a:t>
            </a:r>
            <a:r>
              <a:rPr lang="en-US" sz="1600" dirty="0" err="1">
                <a:solidFill>
                  <a:schemeClr val="accent5"/>
                </a:solidFill>
                <a:latin typeface="Consolas"/>
              </a:rPr>
              <a:t>nodisplay</a:t>
            </a:r>
            <a:r>
              <a:rPr lang="en-US" sz="1600" dirty="0">
                <a:solidFill>
                  <a:schemeClr val="accent5"/>
                </a:solidFill>
                <a:latin typeface="Consolas"/>
              </a:rPr>
              <a:t> –</a:t>
            </a:r>
            <a:r>
              <a:rPr lang="en-US" sz="1600" dirty="0" err="1">
                <a:solidFill>
                  <a:schemeClr val="accent5"/>
                </a:solidFill>
                <a:latin typeface="Consolas"/>
              </a:rPr>
              <a:t>nodesktop</a:t>
            </a:r>
            <a:r>
              <a:rPr lang="en-US" sz="1600" dirty="0">
                <a:solidFill>
                  <a:schemeClr val="accent5"/>
                </a:solidFill>
                <a:latin typeface="Consolas"/>
              </a:rPr>
              <a:t> –r "</a:t>
            </a:r>
            <a:r>
              <a:rPr lang="en-US" sz="1600" dirty="0" err="1">
                <a:solidFill>
                  <a:schemeClr val="accent5"/>
                </a:solidFill>
                <a:latin typeface="Consolas"/>
              </a:rPr>
              <a:t>matlab_tic</a:t>
            </a:r>
            <a:r>
              <a:rPr lang="en-US" sz="1600" dirty="0">
                <a:solidFill>
                  <a:schemeClr val="accent5"/>
                </a:solidFill>
                <a:latin typeface="Consolas"/>
              </a:rPr>
              <a:t>;"</a:t>
            </a:r>
            <a:endParaRPr lang="en-US" dirty="0">
              <a:solidFill>
                <a:schemeClr val="accent5"/>
              </a:solidFill>
              <a:latin typeface="Consolas"/>
            </a:endParaRP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3FE37D46-345F-BF48-945C-BB0AF5C1C0AC}"/>
              </a:ext>
            </a:extLst>
          </p:cNvPr>
          <p:cNvSpPr txBox="1">
            <a:spLocks/>
          </p:cNvSpPr>
          <p:nvPr/>
        </p:nvSpPr>
        <p:spPr>
          <a:xfrm>
            <a:off x="8357788" y="5708453"/>
            <a:ext cx="3258890" cy="6062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i="1" spc="-3" dirty="0">
                <a:solidFill>
                  <a:srgbClr val="2F2B20"/>
                </a:solidFill>
                <a:latin typeface="Arial"/>
                <a:cs typeface="Arial"/>
              </a:rPr>
              <a:t>Solution are prefixed with 'answer'</a:t>
            </a:r>
            <a:endParaRPr lang="en-US" sz="1600" i="1" spc="-3" dirty="0">
              <a:solidFill>
                <a:srgbClr val="2F2B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05740"/>
            <a:endParaRPr lang="en-US" sz="1600" dirty="0">
              <a:latin typeface="Courier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4E269B-0AF5-4FA8-B303-1A3BE5B78B69}"/>
              </a:ext>
            </a:extLst>
          </p:cNvPr>
          <p:cNvSpPr/>
          <p:nvPr/>
        </p:nvSpPr>
        <p:spPr>
          <a:xfrm>
            <a:off x="544141" y="5121384"/>
            <a:ext cx="11072098" cy="476221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marL="12065">
              <a:lnSpc>
                <a:spcPct val="110000"/>
              </a:lnSpc>
              <a:spcBef>
                <a:spcPts val="285"/>
              </a:spcBef>
              <a:tabLst>
                <a:tab pos="468876" algn="l"/>
                <a:tab pos="469512" algn="l"/>
              </a:tabLst>
            </a:pPr>
            <a:r>
              <a:rPr lang="en-US" sz="2400" dirty="0">
                <a:solidFill>
                  <a:schemeClr val="accent5"/>
                </a:solidFill>
                <a:latin typeface="Consolas"/>
                <a:cs typeface="Helvetica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cs typeface="Helvetica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Helvetica"/>
              </a:rPr>
              <a:t> --reservation=supercomputing-spinup-pt2 submit_sleep.sh</a:t>
            </a: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3228598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Helvetica Light"/>
              </a:rPr>
              <a:t>Running an </a:t>
            </a:r>
            <a:r>
              <a:rPr lang="en-US" sz="4800" dirty="0" err="1">
                <a:latin typeface="Helvetica Light"/>
              </a:rPr>
              <a:t>mpi</a:t>
            </a:r>
            <a:r>
              <a:rPr lang="en-US" sz="4800" dirty="0">
                <a:latin typeface="Helvetica Light"/>
              </a:rPr>
              <a:t> job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E3623D8-AF6C-CB42-A779-BCA4A5E323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41100" indent="-228411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398" spc="-6" dirty="0">
                <a:solidFill>
                  <a:srgbClr val="2F2B20"/>
                </a:solidFill>
                <a:cs typeface="Arial"/>
              </a:rPr>
              <a:t>For cases where you have a code that is parallelized, meaning it can run across multiple cores. </a:t>
            </a:r>
          </a:p>
          <a:p>
            <a:pPr marL="241100" indent="-228411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398" spc="-6" dirty="0">
                <a:solidFill>
                  <a:srgbClr val="2F2B20"/>
                </a:solidFill>
                <a:cs typeface="Arial"/>
              </a:rPr>
              <a:t>Number of tasks always &gt; 1. E.g., </a:t>
            </a:r>
          </a:p>
          <a:p>
            <a:pPr marL="12689" indent="0">
              <a:spcBef>
                <a:spcPts val="650"/>
              </a:spcBef>
              <a:buClr>
                <a:srgbClr val="A9A57C"/>
              </a:buClr>
              <a:buNone/>
              <a:tabLst>
                <a:tab pos="241100" algn="l"/>
              </a:tabLst>
            </a:pPr>
            <a:endParaRPr lang="en-US" sz="2398" spc="-6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398" spc="-6" dirty="0">
                <a:solidFill>
                  <a:srgbClr val="2F2B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Will always need to load a compiler and </a:t>
            </a:r>
            <a:r>
              <a:rPr lang="en-US" sz="2398" spc="-6" dirty="0" err="1">
                <a:solidFill>
                  <a:srgbClr val="2F2B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mpi</a:t>
            </a:r>
            <a:r>
              <a:rPr lang="en-US" sz="2398" spc="-6" dirty="0">
                <a:solidFill>
                  <a:srgbClr val="2F2B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398" spc="-6" dirty="0">
                <a:solidFill>
                  <a:srgbClr val="2F2B20"/>
                </a:solidFill>
                <a:cs typeface="Arial"/>
              </a:rPr>
              <a:t>E.g., </a:t>
            </a:r>
          </a:p>
          <a:p>
            <a:pPr marL="241100" indent="-228411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endParaRPr lang="en-US" sz="1998" spc="-6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398" spc="-6" dirty="0">
                <a:solidFill>
                  <a:srgbClr val="2F2B20"/>
                </a:solidFill>
                <a:cs typeface="Arial"/>
              </a:rPr>
              <a:t>Executable preceded with </a:t>
            </a:r>
            <a:r>
              <a:rPr lang="en-US" sz="2398" spc="-6" dirty="0" err="1">
                <a:solidFill>
                  <a:srgbClr val="2F2B20"/>
                </a:solidFill>
                <a:cs typeface="Arial"/>
              </a:rPr>
              <a:t>mpirun</a:t>
            </a:r>
            <a:r>
              <a:rPr lang="en-US" sz="2398" spc="-6" dirty="0">
                <a:solidFill>
                  <a:srgbClr val="2F2B20"/>
                </a:solidFill>
                <a:cs typeface="Arial"/>
              </a:rPr>
              <a:t>, </a:t>
            </a:r>
            <a:r>
              <a:rPr lang="en-US" sz="2398" spc="-6" dirty="0" err="1">
                <a:solidFill>
                  <a:srgbClr val="2F2B20"/>
                </a:solidFill>
                <a:cs typeface="Arial"/>
              </a:rPr>
              <a:t>srun</a:t>
            </a:r>
            <a:r>
              <a:rPr lang="en-US" sz="2398" spc="-6" dirty="0">
                <a:solidFill>
                  <a:srgbClr val="2F2B20"/>
                </a:solidFill>
                <a:cs typeface="Arial"/>
              </a:rPr>
              <a:t>, or </a:t>
            </a:r>
            <a:r>
              <a:rPr lang="en-US" sz="2398" spc="-6" dirty="0" err="1">
                <a:solidFill>
                  <a:srgbClr val="2F2B20"/>
                </a:solidFill>
                <a:cs typeface="Arial"/>
              </a:rPr>
              <a:t>mpiexec</a:t>
            </a:r>
            <a:r>
              <a:rPr lang="en-US" sz="2398" spc="-6" dirty="0">
                <a:solidFill>
                  <a:srgbClr val="2F2B20"/>
                </a:solidFill>
                <a:cs typeface="Arial"/>
              </a:rPr>
              <a:t>. E.g.,</a:t>
            </a:r>
          </a:p>
          <a:p>
            <a:pPr marL="241100" indent="-228411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endParaRPr lang="en-US" sz="2398" spc="-6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398" spc="-6" dirty="0">
                <a:solidFill>
                  <a:srgbClr val="2F2B20"/>
                </a:solidFill>
                <a:cs typeface="Arial"/>
              </a:rPr>
              <a:t>Examine and run the example ‘</a:t>
            </a:r>
            <a:r>
              <a:rPr lang="en-US" sz="2398" spc="-6" dirty="0">
                <a:solidFill>
                  <a:schemeClr val="accent5"/>
                </a:solidFill>
                <a:cs typeface="Arial"/>
              </a:rPr>
              <a:t>submit_python_mpi.sh</a:t>
            </a:r>
            <a:r>
              <a:rPr lang="en-US" sz="2398" spc="-6" dirty="0">
                <a:solidFill>
                  <a:srgbClr val="2F2B20"/>
                </a:solidFill>
                <a:cs typeface="Arial"/>
              </a:rPr>
              <a:t>’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744DB9-CFF7-7F4A-8270-4F0505AA3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8DCA-93F1-44E6-BB04-F7AD6CC826E9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326B58-48AA-914D-80D6-04CD324B7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4407C-3233-D542-8375-989BC6738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dirty="0" smtClean="0"/>
              <a:t>28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5BA267D-760B-4A8E-B2BF-F82D4237AE1D}"/>
              </a:ext>
            </a:extLst>
          </p:cNvPr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/>
              </a:rPr>
              <a:t>#SBATCH --</a:t>
            </a:r>
            <a:r>
              <a:rPr lang="en-US" dirty="0" err="1">
                <a:solidFill>
                  <a:schemeClr val="accent5"/>
                </a:solidFill>
                <a:latin typeface="Consolas"/>
              </a:rPr>
              <a:t>ntasks</a:t>
            </a:r>
            <a:r>
              <a:rPr lang="en-US" dirty="0">
                <a:solidFill>
                  <a:schemeClr val="accent5"/>
                </a:solidFill>
                <a:latin typeface="Consolas"/>
              </a:rPr>
              <a:t>=4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17B298-9428-454B-9D64-41E5A8D73D31}"/>
              </a:ext>
            </a:extLst>
          </p:cNvPr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/>
              </a:rPr>
              <a:t>module load intel impi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AC55846-981F-4B3A-A805-9C98688053F7}"/>
              </a:ext>
            </a:extLst>
          </p:cNvPr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</a:rPr>
              <a:t>mpirun</a:t>
            </a:r>
            <a:r>
              <a:rPr lang="en-US" dirty="0">
                <a:solidFill>
                  <a:schemeClr val="accent5"/>
                </a:solidFill>
                <a:latin typeface="Consolas"/>
              </a:rPr>
              <a:t> –np 4 python yourscript.py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09CF297-BEBB-4B00-9E6E-41D8DDA06975}"/>
              </a:ext>
            </a:extLst>
          </p:cNvPr>
          <p:cNvSpPr/>
          <p:nvPr/>
        </p:nvSpPr>
        <p:spPr>
          <a:xfrm>
            <a:off x="1817318" y="5348242"/>
            <a:ext cx="8922635" cy="369332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none" lIns="91440" tIns="45720" rIns="91440" bIns="45720" anchor="t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/>
              </a:rPr>
              <a:t>$ </a:t>
            </a:r>
            <a:r>
              <a:rPr lang="en-US" dirty="0" err="1">
                <a:solidFill>
                  <a:schemeClr val="accent5"/>
                </a:solidFill>
                <a:latin typeface="Consolas"/>
              </a:rPr>
              <a:t>sbatch</a:t>
            </a:r>
            <a:r>
              <a:rPr lang="en-US" dirty="0">
                <a:solidFill>
                  <a:schemeClr val="accent5"/>
                </a:solidFill>
                <a:latin typeface="Consolas"/>
              </a:rPr>
              <a:t> --reservation=supercomputing-spinup-pt2 submit_python_mpi.sh</a:t>
            </a:r>
          </a:p>
        </p:txBody>
      </p:sp>
    </p:spTree>
    <p:extLst>
      <p:ext uri="{BB962C8B-B14F-4D97-AF65-F5344CB8AC3E}">
        <p14:creationId xmlns:p14="http://schemas.microsoft.com/office/powerpoint/2010/main" val="41849678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Interactive jobs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286684-B7A3-E140-9994-229A54E18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41100" indent="-228411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398" dirty="0">
                <a:solidFill>
                  <a:srgbClr val="2F2B20"/>
                </a:solidFill>
                <a:cs typeface="Arial"/>
              </a:rPr>
              <a:t>Sometimes </a:t>
            </a:r>
            <a:r>
              <a:rPr lang="en-US" sz="2398" spc="1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sz="2398" spc="26" dirty="0">
                <a:solidFill>
                  <a:srgbClr val="2F2B20"/>
                </a:solidFill>
                <a:cs typeface="Arial"/>
              </a:rPr>
              <a:t>want </a:t>
            </a:r>
            <a:r>
              <a:rPr lang="en-US" sz="2398" spc="6" dirty="0">
                <a:solidFill>
                  <a:srgbClr val="2F2B20"/>
                </a:solidFill>
                <a:cs typeface="Arial"/>
              </a:rPr>
              <a:t>our </a:t>
            </a:r>
            <a:r>
              <a:rPr lang="en-US" sz="2398" spc="36" dirty="0">
                <a:solidFill>
                  <a:srgbClr val="2F2B20"/>
                </a:solidFill>
                <a:cs typeface="Arial"/>
              </a:rPr>
              <a:t>job </a:t>
            </a:r>
            <a:r>
              <a:rPr lang="en-US" sz="2398" spc="55" dirty="0">
                <a:solidFill>
                  <a:srgbClr val="2F2B20"/>
                </a:solidFill>
                <a:cs typeface="Arial"/>
              </a:rPr>
              <a:t>to </a:t>
            </a:r>
            <a:r>
              <a:rPr lang="en-US" sz="2398" spc="-6" dirty="0">
                <a:solidFill>
                  <a:srgbClr val="2F2B20"/>
                </a:solidFill>
                <a:cs typeface="Arial"/>
              </a:rPr>
              <a:t>run in </a:t>
            </a:r>
            <a:r>
              <a:rPr lang="en-US" sz="2398" spc="6" dirty="0">
                <a:solidFill>
                  <a:srgbClr val="2F2B20"/>
                </a:solidFill>
                <a:cs typeface="Arial"/>
              </a:rPr>
              <a:t>the</a:t>
            </a:r>
            <a:r>
              <a:rPr lang="en-US" sz="2398" spc="-224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z="2398" spc="26" dirty="0">
                <a:solidFill>
                  <a:srgbClr val="2F2B20"/>
                </a:solidFill>
                <a:cs typeface="Arial"/>
              </a:rPr>
              <a:t>background</a:t>
            </a:r>
            <a:endParaRPr lang="en-US" sz="2398" dirty="0">
              <a:cs typeface="Arial"/>
            </a:endParaRPr>
          </a:p>
          <a:p>
            <a:pPr marL="241100" indent="-228411">
              <a:spcBef>
                <a:spcPts val="555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398" dirty="0">
                <a:solidFill>
                  <a:srgbClr val="2F2B20"/>
                </a:solidFill>
                <a:cs typeface="Arial"/>
              </a:rPr>
              <a:t>Sometimes </a:t>
            </a:r>
            <a:r>
              <a:rPr lang="en-US" sz="2398" spc="1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sz="2398" spc="26" dirty="0">
                <a:solidFill>
                  <a:srgbClr val="2F2B20"/>
                </a:solidFill>
                <a:cs typeface="Arial"/>
              </a:rPr>
              <a:t>want </a:t>
            </a:r>
            <a:r>
              <a:rPr lang="en-US" sz="2398" spc="55" dirty="0">
                <a:solidFill>
                  <a:srgbClr val="2F2B20"/>
                </a:solidFill>
                <a:cs typeface="Arial"/>
              </a:rPr>
              <a:t>to </a:t>
            </a:r>
            <a:r>
              <a:rPr lang="en-US" sz="2398" spc="36" dirty="0">
                <a:solidFill>
                  <a:srgbClr val="2F2B20"/>
                </a:solidFill>
                <a:cs typeface="Arial"/>
              </a:rPr>
              <a:t>work </a:t>
            </a:r>
            <a:r>
              <a:rPr lang="en-US" sz="2398" spc="-6" dirty="0">
                <a:solidFill>
                  <a:srgbClr val="2F2B20"/>
                </a:solidFill>
                <a:cs typeface="Arial"/>
              </a:rPr>
              <a:t>on </a:t>
            </a:r>
            <a:r>
              <a:rPr lang="en-US" sz="2398" spc="10" dirty="0">
                <a:solidFill>
                  <a:srgbClr val="2F2B20"/>
                </a:solidFill>
                <a:cs typeface="Arial"/>
              </a:rPr>
              <a:t>program </a:t>
            </a:r>
            <a:r>
              <a:rPr lang="en-US" sz="2398" spc="-6" dirty="0">
                <a:solidFill>
                  <a:srgbClr val="2F2B20"/>
                </a:solidFill>
                <a:cs typeface="Arial"/>
              </a:rPr>
              <a:t>in </a:t>
            </a:r>
            <a:r>
              <a:rPr lang="en-US" sz="2398" spc="-40" dirty="0">
                <a:solidFill>
                  <a:srgbClr val="2F2B20"/>
                </a:solidFill>
                <a:cs typeface="Arial"/>
              </a:rPr>
              <a:t>real</a:t>
            </a:r>
            <a:r>
              <a:rPr lang="en-US" sz="2398" spc="-234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z="2398" spc="16" dirty="0">
                <a:solidFill>
                  <a:srgbClr val="2F2B20"/>
                </a:solidFill>
                <a:cs typeface="Arial"/>
              </a:rPr>
              <a:t>time</a:t>
            </a:r>
          </a:p>
          <a:p>
            <a:pPr marL="1147133" lvl="1" indent="-228411">
              <a:spcBef>
                <a:spcPts val="555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398" spc="16" dirty="0">
                <a:solidFill>
                  <a:srgbClr val="2F2B20"/>
                </a:solidFill>
                <a:cs typeface="Arial"/>
              </a:rPr>
              <a:t>Great for testing, debugging</a:t>
            </a:r>
            <a:endParaRPr lang="en-US" sz="2398" dirty="0">
              <a:cs typeface="Arial"/>
            </a:endParaRPr>
          </a:p>
          <a:p>
            <a:pPr marL="241100" indent="-228411">
              <a:spcBef>
                <a:spcPts val="585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398" spc="-20" dirty="0">
                <a:solidFill>
                  <a:srgbClr val="2F2B20"/>
                </a:solidFill>
                <a:cs typeface="Arial"/>
              </a:rPr>
              <a:t>For </a:t>
            </a:r>
            <a:r>
              <a:rPr lang="en-US" sz="2398" dirty="0">
                <a:solidFill>
                  <a:srgbClr val="2F2B20"/>
                </a:solidFill>
                <a:cs typeface="Arial"/>
              </a:rPr>
              <a:t>example, let’s </a:t>
            </a:r>
            <a:r>
              <a:rPr lang="en-US" sz="2398" spc="-6" dirty="0">
                <a:solidFill>
                  <a:srgbClr val="2F2B20"/>
                </a:solidFill>
                <a:cs typeface="Arial"/>
              </a:rPr>
              <a:t>run the </a:t>
            </a:r>
            <a:r>
              <a:rPr lang="en-US" sz="2398" spc="26" dirty="0">
                <a:solidFill>
                  <a:srgbClr val="2F2B20"/>
                </a:solidFill>
                <a:cs typeface="Arial"/>
              </a:rPr>
              <a:t>R job we previously ran as a batch job, but this time let’s do it interactively…</a:t>
            </a:r>
            <a:endParaRPr lang="en-US" sz="2398" dirty="0">
              <a:cs typeface="Arial"/>
            </a:endParaRP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9D5111-7938-D44A-9EBB-FD1834088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3C442-C85D-4A8B-9ED7-6DECDD6E39F3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2A0989-5D4A-034D-AB98-D1188803B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B9882D-9A91-4A45-A0A9-648D20BF3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37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Outline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0761840-D67D-AD43-8FFB-FD3A6F4E7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41100" indent="-228411">
              <a:spcBef>
                <a:spcPts val="664"/>
              </a:spcBef>
              <a:tabLst>
                <a:tab pos="241100" algn="l"/>
              </a:tabLst>
            </a:pPr>
            <a:r>
              <a:rPr lang="en-US" sz="3000" spc="26" dirty="0">
                <a:cs typeface="Arial"/>
              </a:rPr>
              <a:t>General Info</a:t>
            </a:r>
          </a:p>
          <a:p>
            <a:pPr marL="241100" indent="-228411">
              <a:spcBef>
                <a:spcPts val="664"/>
              </a:spcBef>
              <a:tabLst>
                <a:tab pos="241100" algn="l"/>
              </a:tabLst>
            </a:pPr>
            <a:r>
              <a:rPr lang="en-US" sz="3000" spc="26" dirty="0">
                <a:cs typeface="Arial"/>
              </a:rPr>
              <a:t>Examples of submitting jobs </a:t>
            </a:r>
            <a:r>
              <a:rPr lang="en-US" sz="3000" spc="55" dirty="0">
                <a:cs typeface="Arial"/>
              </a:rPr>
              <a:t>to </a:t>
            </a:r>
            <a:r>
              <a:rPr lang="en-US" sz="3000" spc="6" dirty="0">
                <a:cs typeface="Arial"/>
              </a:rPr>
              <a:t>the</a:t>
            </a:r>
            <a:r>
              <a:rPr lang="en-US" sz="3000" spc="-228" dirty="0">
                <a:cs typeface="Arial"/>
              </a:rPr>
              <a:t> </a:t>
            </a:r>
            <a:r>
              <a:rPr lang="en-US" sz="3000" spc="10" dirty="0">
                <a:cs typeface="Arial"/>
              </a:rPr>
              <a:t>supercomputer!</a:t>
            </a:r>
            <a:endParaRPr lang="en-US" sz="3000" dirty="0">
              <a:cs typeface="Arial"/>
            </a:endParaRPr>
          </a:p>
          <a:p>
            <a:pPr marL="538036" lvl="1" indent="-228411">
              <a:spcBef>
                <a:spcPts val="519"/>
              </a:spcBef>
              <a:tabLst>
                <a:tab pos="537399" algn="l"/>
                <a:tab pos="538036" algn="l"/>
              </a:tabLst>
            </a:pPr>
            <a:r>
              <a:rPr lang="en-US" spc="26" dirty="0">
                <a:cs typeface="Arial"/>
              </a:rPr>
              <a:t>Simple batch</a:t>
            </a:r>
            <a:r>
              <a:rPr lang="en-US" spc="-6" dirty="0">
                <a:cs typeface="Arial"/>
              </a:rPr>
              <a:t> </a:t>
            </a:r>
            <a:r>
              <a:rPr lang="en-US" spc="30" dirty="0">
                <a:cs typeface="Arial"/>
              </a:rPr>
              <a:t>jobs</a:t>
            </a:r>
            <a:endParaRPr lang="en-US" dirty="0">
              <a:cs typeface="Arial"/>
            </a:endParaRPr>
          </a:p>
          <a:p>
            <a:pPr marL="538036" lvl="1" indent="-228411">
              <a:spcBef>
                <a:spcPts val="529"/>
              </a:spcBef>
              <a:tabLst>
                <a:tab pos="537399" algn="l"/>
                <a:tab pos="538036" algn="l"/>
              </a:tabLst>
            </a:pPr>
            <a:r>
              <a:rPr lang="en-US" spc="-10" dirty="0">
                <a:cs typeface="Arial"/>
              </a:rPr>
              <a:t>Advanced batch jobs: running </a:t>
            </a:r>
            <a:r>
              <a:rPr lang="en-US" dirty="0">
                <a:cs typeface="Arial"/>
              </a:rPr>
              <a:t>programs, </a:t>
            </a:r>
            <a:r>
              <a:rPr lang="en-US" dirty="0" err="1">
                <a:cs typeface="Arial"/>
              </a:rPr>
              <a:t>mpi</a:t>
            </a:r>
            <a:endParaRPr lang="en-US" dirty="0">
              <a:cs typeface="Arial"/>
            </a:endParaRPr>
          </a:p>
          <a:p>
            <a:pPr marL="538036" lvl="1" indent="-228411">
              <a:spcBef>
                <a:spcPts val="525"/>
              </a:spcBef>
              <a:tabLst>
                <a:tab pos="537399" algn="l"/>
                <a:tab pos="538036" algn="l"/>
              </a:tabLst>
            </a:pPr>
            <a:r>
              <a:rPr lang="en-US" dirty="0">
                <a:cs typeface="Arial"/>
              </a:rPr>
              <a:t>Interactive </a:t>
            </a:r>
            <a:r>
              <a:rPr lang="en-US" spc="30" dirty="0">
                <a:cs typeface="Arial"/>
              </a:rPr>
              <a:t>jobs</a:t>
            </a:r>
          </a:p>
          <a:p>
            <a:pPr marL="0" indent="0">
              <a:buClr>
                <a:schemeClr val="tx1"/>
              </a:buClr>
              <a:buNone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FC7B38-A64F-444F-BAF2-AA4956114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4463-8F0F-4B26-8DD3-CFEDF632585D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22FD20-8F8E-814A-9CD7-5E25FDD32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555B55-9BCD-4E4A-9106-769CBFB1B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761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Running an interactive job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40D7DB7-BB6D-054E-88FF-BB99BF98BD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319" y="1801875"/>
            <a:ext cx="11155879" cy="3684526"/>
          </a:xfrm>
        </p:spPr>
        <p:txBody>
          <a:bodyPr>
            <a:normAutofit fontScale="92500" lnSpcReduction="10000"/>
          </a:bodyPr>
          <a:lstStyle/>
          <a:p>
            <a:pPr marL="241100" marR="5075" indent="-228411">
              <a:lnSpc>
                <a:spcPts val="2368"/>
              </a:lnSpc>
              <a:spcBef>
                <a:spcPts val="60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z="2400" dirty="0"/>
              <a:t>T</a:t>
            </a:r>
            <a:r>
              <a:rPr lang="en-US" sz="2400" spc="-145" dirty="0">
                <a:solidFill>
                  <a:srgbClr val="2F2B20"/>
                </a:solidFill>
                <a:cs typeface="Arial"/>
              </a:rPr>
              <a:t>o </a:t>
            </a:r>
            <a:r>
              <a:rPr lang="en-US" sz="2400" spc="30" dirty="0">
                <a:solidFill>
                  <a:srgbClr val="2F2B20"/>
                </a:solidFill>
                <a:cs typeface="Arial"/>
              </a:rPr>
              <a:t>work with </a:t>
            </a:r>
            <a:r>
              <a:rPr lang="en-US" sz="2400" spc="16" dirty="0">
                <a:solidFill>
                  <a:srgbClr val="2F2B20"/>
                </a:solidFill>
                <a:cs typeface="Arial"/>
              </a:rPr>
              <a:t>R </a:t>
            </a:r>
            <a:r>
              <a:rPr lang="en-US" sz="2400" spc="-10" dirty="0">
                <a:solidFill>
                  <a:srgbClr val="2F2B20"/>
                </a:solidFill>
                <a:cs typeface="Arial"/>
              </a:rPr>
              <a:t>interactively, </a:t>
            </a:r>
            <a:r>
              <a:rPr lang="en-US" sz="2400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sz="2400" dirty="0">
                <a:solidFill>
                  <a:srgbClr val="2F2B20"/>
                </a:solidFill>
                <a:cs typeface="Arial"/>
              </a:rPr>
              <a:t>request </a:t>
            </a:r>
            <a:r>
              <a:rPr lang="en-US" sz="2400" spc="10" dirty="0">
                <a:solidFill>
                  <a:srgbClr val="2F2B20"/>
                </a:solidFill>
                <a:cs typeface="Arial"/>
              </a:rPr>
              <a:t>time from </a:t>
            </a:r>
            <a:r>
              <a:rPr lang="en-US" sz="2400" dirty="0">
                <a:solidFill>
                  <a:srgbClr val="2F2B20"/>
                </a:solidFill>
                <a:cs typeface="Arial"/>
              </a:rPr>
              <a:t>Summit</a:t>
            </a:r>
            <a:endParaRPr lang="en-US" sz="2400" dirty="0">
              <a:cs typeface="Arial"/>
            </a:endParaRPr>
          </a:p>
          <a:p>
            <a:pPr marL="241100" marR="441594" indent="-228411">
              <a:lnSpc>
                <a:spcPts val="2368"/>
              </a:lnSpc>
              <a:spcBef>
                <a:spcPts val="60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z="2400" spc="-26" dirty="0">
                <a:solidFill>
                  <a:srgbClr val="2F2B20"/>
                </a:solidFill>
                <a:cs typeface="Arial"/>
              </a:rPr>
              <a:t>When </a:t>
            </a:r>
            <a:r>
              <a:rPr lang="en-US" sz="2400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z="2400" spc="-6" dirty="0">
                <a:solidFill>
                  <a:srgbClr val="2F2B20"/>
                </a:solidFill>
                <a:cs typeface="Arial"/>
              </a:rPr>
              <a:t>resources </a:t>
            </a:r>
            <a:r>
              <a:rPr lang="en-US" sz="2400" spc="16" dirty="0">
                <a:solidFill>
                  <a:srgbClr val="2F2B20"/>
                </a:solidFill>
                <a:cs typeface="Arial"/>
              </a:rPr>
              <a:t>become </a:t>
            </a:r>
            <a:r>
              <a:rPr lang="en-US" sz="2400" spc="-16" dirty="0">
                <a:solidFill>
                  <a:srgbClr val="2F2B20"/>
                </a:solidFill>
                <a:cs typeface="Arial"/>
              </a:rPr>
              <a:t>available </a:t>
            </a:r>
            <a:r>
              <a:rPr lang="en-US" sz="2400" dirty="0">
                <a:solidFill>
                  <a:srgbClr val="2F2B20"/>
                </a:solidFill>
                <a:cs typeface="Arial"/>
              </a:rPr>
              <a:t>the job starts</a:t>
            </a:r>
            <a:endParaRPr lang="en-US" sz="2400" dirty="0">
              <a:cs typeface="Arial"/>
            </a:endParaRPr>
          </a:p>
          <a:p>
            <a:pPr marL="241100" indent="-228411">
              <a:spcBef>
                <a:spcPts val="60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z="2400" spc="10" dirty="0">
                <a:solidFill>
                  <a:srgbClr val="2F2B20"/>
                </a:solidFill>
                <a:cs typeface="Arial"/>
              </a:rPr>
              <a:t>Commands </a:t>
            </a:r>
            <a:r>
              <a:rPr lang="en-US" sz="2400" spc="50" dirty="0">
                <a:solidFill>
                  <a:srgbClr val="2F2B20"/>
                </a:solidFill>
                <a:cs typeface="Arial"/>
              </a:rPr>
              <a:t>to</a:t>
            </a:r>
            <a:r>
              <a:rPr lang="en-US" sz="2400" spc="-20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z="2400" spc="-6" dirty="0">
                <a:solidFill>
                  <a:srgbClr val="2F2B20"/>
                </a:solidFill>
                <a:cs typeface="Arial"/>
              </a:rPr>
              <a:t>run:</a:t>
            </a:r>
            <a:endParaRPr lang="en-US" sz="2400" dirty="0">
              <a:cs typeface="Arial"/>
            </a:endParaRPr>
          </a:p>
          <a:p>
            <a:pPr marL="582894" indent="0">
              <a:spcBef>
                <a:spcPts val="458"/>
              </a:spcBef>
              <a:buNone/>
            </a:pP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82894" indent="0">
              <a:spcBef>
                <a:spcPts val="458"/>
              </a:spcBef>
              <a:buNone/>
            </a:pP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spcBef>
                <a:spcPts val="355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z="2400" spc="-6" dirty="0">
                <a:solidFill>
                  <a:srgbClr val="2F2B20"/>
                </a:solidFill>
                <a:cs typeface="Arial"/>
              </a:rPr>
              <a:t>Once </a:t>
            </a:r>
            <a:r>
              <a:rPr lang="en-US" sz="2400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sz="2400" spc="-16" dirty="0">
                <a:solidFill>
                  <a:srgbClr val="2F2B20"/>
                </a:solidFill>
                <a:cs typeface="Arial"/>
              </a:rPr>
              <a:t>receive </a:t>
            </a:r>
            <a:r>
              <a:rPr lang="en-US" sz="2400" spc="-4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z="2400" spc="30" dirty="0">
                <a:solidFill>
                  <a:srgbClr val="2F2B20"/>
                </a:solidFill>
                <a:cs typeface="Arial"/>
              </a:rPr>
              <a:t>prompt,</a:t>
            </a:r>
            <a:r>
              <a:rPr lang="en-US" sz="2400" spc="65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z="2400" dirty="0">
                <a:solidFill>
                  <a:srgbClr val="2F2B20"/>
                </a:solidFill>
                <a:cs typeface="Arial"/>
              </a:rPr>
              <a:t>then:</a:t>
            </a:r>
          </a:p>
          <a:p>
            <a:pPr marL="241100" indent="-228411">
              <a:spcBef>
                <a:spcPts val="355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sz="2400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355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sz="2400" dirty="0">
              <a:cs typeface="Arial"/>
            </a:endParaRPr>
          </a:p>
          <a:p>
            <a:pPr marL="241100" indent="-228411">
              <a:spcBef>
                <a:spcPts val="355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sz="2400" dirty="0">
              <a:cs typeface="Arial"/>
            </a:endParaRPr>
          </a:p>
          <a:p>
            <a:pPr marL="582894" marR="4861348" indent="0">
              <a:lnSpc>
                <a:spcPct val="100000"/>
              </a:lnSpc>
              <a:spcBef>
                <a:spcPts val="40"/>
              </a:spcBef>
              <a:buNone/>
            </a:pP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spcBef>
                <a:spcPts val="22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z="2400" spc="-6" dirty="0">
                <a:solidFill>
                  <a:srgbClr val="2F2B20"/>
                </a:solidFill>
                <a:cs typeface="Arial"/>
              </a:rPr>
              <a:t>Once </a:t>
            </a:r>
            <a:r>
              <a:rPr lang="en-US" sz="2400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sz="2400" dirty="0">
                <a:solidFill>
                  <a:srgbClr val="2F2B20"/>
                </a:solidFill>
                <a:cs typeface="Arial"/>
              </a:rPr>
              <a:t>finish </a:t>
            </a:r>
            <a:r>
              <a:rPr lang="en-US" sz="2400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sz="2400" spc="26" dirty="0">
                <a:solidFill>
                  <a:srgbClr val="2F2B20"/>
                </a:solidFill>
                <a:cs typeface="Arial"/>
              </a:rPr>
              <a:t>must</a:t>
            </a:r>
            <a:r>
              <a:rPr lang="en-US" sz="2400" spc="-10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z="2400" dirty="0">
                <a:solidFill>
                  <a:srgbClr val="2F2B20"/>
                </a:solidFill>
                <a:cs typeface="Arial"/>
              </a:rPr>
              <a:t>exit! (job will time out eventually) </a:t>
            </a:r>
          </a:p>
          <a:p>
            <a:pPr marL="241100" indent="-228411">
              <a:spcBef>
                <a:spcPts val="22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dirty="0">
              <a:solidFill>
                <a:srgbClr val="2F2B20"/>
              </a:solidFill>
              <a:cs typeface="Arial"/>
            </a:endParaRPr>
          </a:p>
          <a:p>
            <a:pPr marL="12689" indent="0">
              <a:spcBef>
                <a:spcPts val="224"/>
              </a:spcBef>
              <a:buClr>
                <a:srgbClr val="A9A57C"/>
              </a:buClr>
              <a:buNone/>
              <a:tabLst>
                <a:tab pos="240465" algn="l"/>
                <a:tab pos="241100" algn="l"/>
              </a:tabLst>
            </a:pPr>
            <a:endParaRPr lang="en-US" dirty="0">
              <a:solidFill>
                <a:srgbClr val="2F2B20"/>
              </a:solidFill>
              <a:cs typeface="Arial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CF6FED-5BFD-C74D-B316-49052E6F8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74CBB-63FD-4B0B-8C11-898406C9C848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A2A0D-3BE5-654B-909F-F6C1FE93F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A6FB0C-C72D-B04B-A965-4811A232D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30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D5558-71CB-4311-8ACE-A31E0C3AFA68}"/>
              </a:ext>
            </a:extLst>
          </p:cNvPr>
          <p:cNvSpPr/>
          <p:nvPr/>
        </p:nvSpPr>
        <p:spPr>
          <a:xfrm>
            <a:off x="1007604" y="2973345"/>
            <a:ext cx="6955750" cy="400110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sinteractive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–-time=00:10:00 --reservation=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hpc</a:t>
            </a:r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5DDDA37-822A-44A5-96B8-67F9E3FFF5CD}"/>
              </a:ext>
            </a:extLst>
          </p:cNvPr>
          <p:cNvSpPr/>
          <p:nvPr/>
        </p:nvSpPr>
        <p:spPr>
          <a:xfrm>
            <a:off x="1007604" y="3868461"/>
            <a:ext cx="9360254" cy="1015663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$ module load R  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$ cd ./progs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Rscript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</a:rPr>
              <a:t>R_program.R</a:t>
            </a:r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321E8C-3A63-4A3A-92BF-7ED8899385CD}"/>
              </a:ext>
            </a:extLst>
          </p:cNvPr>
          <p:cNvSpPr/>
          <p:nvPr/>
        </p:nvSpPr>
        <p:spPr>
          <a:xfrm>
            <a:off x="1007603" y="5502241"/>
            <a:ext cx="9360255" cy="400110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$ exit</a:t>
            </a:r>
          </a:p>
        </p:txBody>
      </p:sp>
    </p:spTree>
    <p:extLst>
      <p:ext uri="{BB962C8B-B14F-4D97-AF65-F5344CB8AC3E}">
        <p14:creationId xmlns:p14="http://schemas.microsoft.com/office/powerpoint/2010/main" val="22431577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199" y="479073"/>
            <a:ext cx="10377881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Tools for submitting many small jobs at once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286684-B7A3-E140-9994-229A54E18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6580"/>
            <a:ext cx="10515600" cy="3971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40665" indent="-227965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350" dirty="0">
                <a:solidFill>
                  <a:srgbClr val="2F2B20"/>
                </a:solidFill>
                <a:cs typeface="Arial"/>
              </a:rPr>
              <a:t>CURC Load Balancer</a:t>
            </a:r>
          </a:p>
          <a:p>
            <a:pPr marL="697865" lvl="1" indent="-227965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1998" dirty="0">
                <a:cs typeface="Arial"/>
                <a:hlinkClick r:id="rId2"/>
              </a:rPr>
              <a:t>https://curc.readthedocs.io/en/latest/software/loadbalancer.html</a:t>
            </a:r>
            <a:r>
              <a:rPr lang="en-US" sz="1998" dirty="0">
                <a:cs typeface="Arial"/>
              </a:rPr>
              <a:t> </a:t>
            </a:r>
          </a:p>
          <a:p>
            <a:pPr marL="697865" lvl="1" indent="-227965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endParaRPr lang="en-US" sz="1998" dirty="0">
              <a:cs typeface="Arial"/>
            </a:endParaRPr>
          </a:p>
          <a:p>
            <a:pPr marL="240665" indent="-227965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398" dirty="0" err="1">
                <a:cs typeface="Arial"/>
              </a:rPr>
              <a:t>Slurm</a:t>
            </a:r>
            <a:r>
              <a:rPr lang="en-US" sz="2398" dirty="0">
                <a:cs typeface="Arial"/>
              </a:rPr>
              <a:t> job arrays</a:t>
            </a:r>
          </a:p>
          <a:p>
            <a:pPr marL="697865" lvl="1" indent="-227965">
              <a:spcBef>
                <a:spcPts val="650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1998" dirty="0">
                <a:cs typeface="Arial"/>
                <a:hlinkClick r:id="rId3"/>
              </a:rPr>
              <a:t>https://slurm.schedmd.com/job_array.html</a:t>
            </a:r>
            <a:r>
              <a:rPr lang="en-US" sz="1998" dirty="0">
                <a:cs typeface="Arial"/>
              </a:rPr>
              <a:t> 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9D5111-7938-D44A-9EBB-FD1834088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829FE-2A52-4C92-8629-F7BE2DE6DCD7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2A0989-5D4A-034D-AB98-D1188803B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B9882D-9A91-4A45-A0A9-648D20BF3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8526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830"/>
            <a:ext cx="10965110" cy="47313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4765"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Please fill out the survey: 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sz="600" spc="-20" dirty="0">
              <a:cs typeface="Tahoma"/>
            </a:endParaRPr>
          </a:p>
          <a:p>
            <a:pPr marL="24765" marR="59055">
              <a:lnSpc>
                <a:spcPct val="120000"/>
              </a:lnSpc>
              <a:spcBef>
                <a:spcPts val="188"/>
              </a:spcBef>
            </a:pPr>
            <a:endParaRPr lang="en-US" spc="-20" dirty="0"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Contact information: 	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3"/>
              </a:rPr>
              <a:t>rc-help@Colorado.edu</a:t>
            </a:r>
            <a:endParaRPr lang="en-US" sz="600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L="0" marR="59055" indent="0">
              <a:lnSpc>
                <a:spcPct val="120000"/>
              </a:lnSpc>
              <a:spcBef>
                <a:spcPts val="188"/>
              </a:spcBef>
              <a:buNone/>
            </a:pPr>
            <a:endParaRPr lang="en-US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50" dirty="0">
                <a:cs typeface="Tahoma"/>
              </a:rPr>
              <a:t>Slides and Examples from this course:</a:t>
            </a:r>
            <a:r>
              <a:rPr lang="en-US" sz="2800" spc="-50" dirty="0">
                <a:solidFill>
                  <a:srgbClr val="999999"/>
                </a:solidFill>
                <a:cs typeface="Tahoma"/>
              </a:rPr>
              <a:t> </a:t>
            </a:r>
            <a:r>
              <a:rPr lang="en-US" dirty="0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https://github.com/ResearchComputing/Supercomputing_Spin_Up_Fall_2021</a:t>
            </a:r>
            <a:endParaRPr lang="en-US" dirty="0">
              <a:solidFill>
                <a:schemeClr val="accent5"/>
              </a:solidFill>
              <a:cs typeface="Arial" panose="020B0604020202020204"/>
            </a:endParaRPr>
          </a:p>
          <a:p>
            <a:pPr marL="24765">
              <a:lnSpc>
                <a:spcPct val="120000"/>
              </a:lnSpc>
            </a:pPr>
            <a:r>
              <a:rPr lang="en-US" sz="2800" spc="-50" dirty="0" err="1">
                <a:cs typeface="Tahoma"/>
              </a:rPr>
              <a:t>Slurm</a:t>
            </a:r>
            <a:r>
              <a:rPr lang="en-US" sz="2800" spc="-50" dirty="0">
                <a:cs typeface="Tahoma"/>
              </a:rPr>
              <a:t> Commands:  </a:t>
            </a:r>
            <a:r>
              <a:rPr lang="en-US" sz="2800" spc="-50" dirty="0">
                <a:solidFill>
                  <a:srgbClr val="999999"/>
                </a:solidFill>
                <a:cs typeface="Tahoma"/>
                <a:hlinkClick r:id="rId5"/>
              </a:rPr>
              <a:t>https://slurm.schedmd.com/quickstart.html</a:t>
            </a:r>
            <a:endParaRPr lang="en-US" i="1" spc="-20" dirty="0">
              <a:solidFill>
                <a:schemeClr val="bg1">
                  <a:lumMod val="65000"/>
                </a:schemeClr>
              </a:solidFill>
              <a:latin typeface="Tahoma"/>
              <a:ea typeface="Tahoma"/>
              <a:cs typeface="Tahoma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B7F52-D62D-455B-B0B3-C7181BBA3203}" type="datetime1">
              <a:rPr lang="en-US" smtClean="0"/>
              <a:t>9/16/2021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HPC Job Submission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dirty="0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4A3A8F42-2635-8F48-A1CE-1F61FA250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RMACC Summit Supercomputer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B2D2F-E3D1-4A46-8F57-AC0E2223A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defRPr/>
            </a:pPr>
            <a:r>
              <a:rPr lang="en-US" kern="0" dirty="0"/>
              <a:t>450 compute nodes (Intel Xeon Haswell)</a:t>
            </a:r>
          </a:p>
          <a:p>
            <a:pPr marL="342900" indent="-342900">
              <a:defRPr/>
            </a:pPr>
            <a:r>
              <a:rPr lang="en-US" kern="0" dirty="0"/>
              <a:t>24 cores per node</a:t>
            </a:r>
          </a:p>
          <a:p>
            <a:pPr marL="342900" indent="-342900">
              <a:defRPr/>
            </a:pPr>
            <a:r>
              <a:rPr lang="en-US" kern="0" dirty="0"/>
              <a:t>11,400 total cores</a:t>
            </a:r>
          </a:p>
          <a:p>
            <a:pPr marL="342900" indent="-342900">
              <a:defRPr/>
            </a:pPr>
            <a:r>
              <a:rPr lang="en-US" kern="0" dirty="0"/>
              <a:t>Omni-Path network</a:t>
            </a:r>
          </a:p>
          <a:p>
            <a:pPr marL="342900" indent="-342900">
              <a:defRPr/>
            </a:pPr>
            <a:r>
              <a:rPr lang="en-US" kern="0" dirty="0"/>
              <a:t>1.2 PB scratch storage</a:t>
            </a:r>
          </a:p>
          <a:p>
            <a:pPr marL="342900" indent="-342900">
              <a:defRPr/>
            </a:pPr>
            <a:r>
              <a:rPr lang="en-US" kern="0" dirty="0"/>
              <a:t>GPFS File system</a:t>
            </a:r>
          </a:p>
          <a:p>
            <a:pPr marL="342900" indent="-342900">
              <a:defRPr/>
            </a:pPr>
            <a:endParaRPr lang="en-US" kern="0" dirty="0"/>
          </a:p>
          <a:p>
            <a:pPr marL="342900" indent="-342900">
              <a:defRPr/>
            </a:pPr>
            <a:r>
              <a:rPr lang="en-US" kern="0" dirty="0"/>
              <a:t>67% CU, 23% CSU, 10% RMACC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69B698-923F-8F45-88C9-2D39DB43A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5840" y="2237409"/>
            <a:ext cx="3390659" cy="3390659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35A9AD-4ED2-294B-B533-A01C259C7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03A8-216E-4231-B24B-F361CD3ABB86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0BEBF2-3DAD-0B4C-9ECF-DE03D891F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9DFB6F-D793-934D-8102-299CD10B2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151214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2905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Additional Types of RMACC Summit Compute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FF643-23D3-704D-805C-B1B4E0B81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9527"/>
            <a:ext cx="10515600" cy="3778238"/>
          </a:xfrm>
        </p:spPr>
        <p:txBody>
          <a:bodyPr/>
          <a:lstStyle/>
          <a:p>
            <a:r>
              <a:rPr lang="en-US" kern="0" dirty="0"/>
              <a:t>10 Graphics Processing Unit (GPU) Nodes</a:t>
            </a:r>
          </a:p>
          <a:p>
            <a:pPr lvl="1"/>
            <a:r>
              <a:rPr lang="en-US" sz="2800" kern="0" dirty="0">
                <a:solidFill>
                  <a:sysClr val="windowText" lastClr="000000"/>
                </a:solidFill>
              </a:rPr>
              <a:t>NVIDIA Tesla K80 (2/node)</a:t>
            </a:r>
          </a:p>
          <a:p>
            <a:r>
              <a:rPr lang="en-US" kern="0" dirty="0"/>
              <a:t>5 High Memory Nodes</a:t>
            </a:r>
          </a:p>
          <a:p>
            <a:pPr lvl="1"/>
            <a:r>
              <a:rPr lang="en-US" sz="2800" kern="0" dirty="0">
                <a:solidFill>
                  <a:sysClr val="windowText" lastClr="000000"/>
                </a:solidFill>
              </a:rPr>
              <a:t>2 TB of memory/node, 48 cores/node</a:t>
            </a:r>
          </a:p>
          <a:p>
            <a:r>
              <a:rPr lang="en-US" kern="0" dirty="0"/>
              <a:t>20 Phi Nodes </a:t>
            </a:r>
          </a:p>
          <a:p>
            <a:pPr lvl="1"/>
            <a:r>
              <a:rPr lang="en-US" sz="2800" kern="0" dirty="0">
                <a:solidFill>
                  <a:sysClr val="windowText" lastClr="000000"/>
                </a:solidFill>
              </a:rPr>
              <a:t>Intel Xeon Phi</a:t>
            </a:r>
          </a:p>
          <a:p>
            <a:pPr lvl="1"/>
            <a:r>
              <a:rPr lang="en-US" sz="2800" kern="0" dirty="0">
                <a:solidFill>
                  <a:sysClr val="windowText" lastClr="000000"/>
                </a:solidFill>
              </a:rPr>
              <a:t>68 cores/node, 4x threads/core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041AC2-B500-FA45-914A-D1BCA20C9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39064-6F75-442A-BECA-BE4CC45BADED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E12F28-579D-C546-AFF7-B88FF7FC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37B028-2F2A-894F-82E2-989672AA3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48142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RC Access: Logging in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D39483D-FC7A-A448-863A-742C8BC80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6122"/>
            <a:ext cx="10515600" cy="3657600"/>
          </a:xfrm>
        </p:spPr>
        <p:txBody>
          <a:bodyPr>
            <a:normAutofit/>
          </a:bodyPr>
          <a:lstStyle/>
          <a:p>
            <a:pPr marL="241100" indent="-228411">
              <a:buClr>
                <a:srgbClr val="A9A57C"/>
              </a:buClr>
              <a:tabLst>
                <a:tab pos="241100" algn="l"/>
              </a:tabLst>
            </a:pPr>
            <a:r>
              <a:rPr lang="en-US" spc="-26" dirty="0">
                <a:solidFill>
                  <a:srgbClr val="2F2B20"/>
                </a:solidFill>
                <a:cs typeface="Arial"/>
              </a:rPr>
              <a:t>If you have an RMACC account already, login as follows from a terminal:</a:t>
            </a:r>
          </a:p>
          <a:p>
            <a:pPr marL="12689" indent="0">
              <a:buClr>
                <a:srgbClr val="A9A57C"/>
              </a:buClr>
              <a:buNone/>
              <a:tabLst>
                <a:tab pos="241100" algn="l"/>
              </a:tabLst>
            </a:pPr>
            <a:endParaRPr lang="en-US" spc="-26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41100" indent="-228411">
              <a:buClr>
                <a:srgbClr val="A9A57C"/>
              </a:buClr>
              <a:tabLst>
                <a:tab pos="241100" algn="l"/>
              </a:tabLst>
            </a:pPr>
            <a:endParaRPr lang="en-US" spc="-26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buClr>
                <a:srgbClr val="A9A57C"/>
              </a:buClr>
              <a:tabLst>
                <a:tab pos="241100" algn="l"/>
              </a:tabLst>
            </a:pPr>
            <a:r>
              <a:rPr lang="en-US" spc="-26" dirty="0">
                <a:solidFill>
                  <a:srgbClr val="2F2B20"/>
                </a:solidFill>
                <a:cs typeface="Arial"/>
              </a:rPr>
              <a:t>If you do not have an RMACC account use one of our temporary accounts:</a:t>
            </a:r>
          </a:p>
          <a:p>
            <a:pPr marL="1155500" lvl="2" indent="-228411">
              <a:buClr>
                <a:srgbClr val="A9A57C"/>
              </a:buClr>
              <a:tabLst>
                <a:tab pos="241100" algn="l"/>
              </a:tabLst>
            </a:pPr>
            <a:endParaRPr lang="en-US" spc="-26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E1ACA8-E904-B145-B1C2-EE69F2051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A73B-A373-49FD-8278-72754A218F31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EC9484-5620-2948-9129-038DFA47A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C3B23C-46E4-C14B-A90E-8F97BB768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123A23-E410-44BE-A77C-888397B87205}"/>
              </a:ext>
            </a:extLst>
          </p:cNvPr>
          <p:cNvSpPr txBox="1"/>
          <p:nvPr/>
        </p:nvSpPr>
        <p:spPr>
          <a:xfrm>
            <a:off x="1449197" y="2802611"/>
            <a:ext cx="9293605" cy="646331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marL="241100" indent="-228411">
              <a:buClr>
                <a:srgbClr val="A9A57C"/>
              </a:buClr>
              <a:tabLst>
                <a:tab pos="241100" algn="l"/>
              </a:tabLst>
            </a:pP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urier New"/>
              </a:rPr>
              <a:t>$ 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urier New"/>
              </a:rPr>
              <a:t>ssh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urier New"/>
              </a:rPr>
              <a:t> </a:t>
            </a:r>
            <a:r>
              <a:rPr lang="en-US" spc="-6" dirty="0">
                <a:solidFill>
                  <a:srgbClr val="FF0000"/>
                </a:solidFill>
                <a:latin typeface="Consolas" panose="020B0609020204030204" pitchFamily="49" charset="0"/>
                <a:cs typeface="Courier New"/>
              </a:rPr>
              <a:t>&lt;username&gt;</a:t>
            </a:r>
            <a:r>
              <a:rPr lang="en-US" spc="-6" dirty="0">
                <a:solidFill>
                  <a:schemeClr val="accent5"/>
                </a:solidFill>
                <a:latin typeface="Consolas" panose="020B0609020204030204" pitchFamily="49" charset="0"/>
                <a:cs typeface="Courier New"/>
              </a:rPr>
              <a:t>@</a:t>
            </a:r>
            <a:r>
              <a:rPr lang="en-US" spc="-6" dirty="0">
                <a:solidFill>
                  <a:srgbClr val="0563C1"/>
                </a:solidFill>
                <a:latin typeface="Consolas" panose="020B0609020204030204" pitchFamily="49" charset="0"/>
                <a:cs typeface="Courier New"/>
              </a:rPr>
              <a:t>login.rc.colorado.edu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urier New"/>
              </a:rPr>
              <a:t> </a:t>
            </a:r>
          </a:p>
          <a:p>
            <a:pPr marL="241100" indent="-228411">
              <a:buClr>
                <a:srgbClr val="A9A57C"/>
              </a:buClr>
              <a:tabLst>
                <a:tab pos="241100" algn="l"/>
              </a:tabLst>
            </a:pPr>
            <a:r>
              <a:rPr lang="en-US" i="1" spc="-6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urier New"/>
              </a:rPr>
              <a:t># Where username is your </a:t>
            </a:r>
            <a:r>
              <a:rPr lang="en-US" i="1" spc="-6" dirty="0" err="1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urier New"/>
              </a:rPr>
              <a:t>identikey</a:t>
            </a:r>
            <a:endParaRPr lang="en-US" i="1" spc="-6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  <a:cs typeface="Courier New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C0DD39-CEC8-47B8-B8CD-1C8C2E3FFF58}"/>
              </a:ext>
            </a:extLst>
          </p:cNvPr>
          <p:cNvSpPr txBox="1"/>
          <p:nvPr/>
        </p:nvSpPr>
        <p:spPr>
          <a:xfrm>
            <a:off x="1449197" y="4770127"/>
            <a:ext cx="8802150" cy="646331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marL="241100" indent="-228411">
              <a:buClr>
                <a:srgbClr val="A9A57C"/>
              </a:buClr>
              <a:tabLst>
                <a:tab pos="241100" algn="l"/>
              </a:tabLst>
            </a:pP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urier New"/>
              </a:rPr>
              <a:t>$ 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urier New"/>
              </a:rPr>
              <a:t>ssh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urier New"/>
              </a:rPr>
              <a:t> </a:t>
            </a:r>
            <a:r>
              <a:rPr lang="en-US" spc="-6" dirty="0">
                <a:solidFill>
                  <a:schemeClr val="accent5"/>
                </a:solidFill>
                <a:latin typeface="Consolas" panose="020B0609020204030204" pitchFamily="49" charset="0"/>
                <a:cs typeface="Courier New"/>
              </a:rPr>
              <a:t>user</a:t>
            </a:r>
            <a:r>
              <a:rPr lang="en-US" spc="-6" dirty="0">
                <a:solidFill>
                  <a:srgbClr val="FF0000"/>
                </a:solidFill>
                <a:latin typeface="Consolas" panose="020B0609020204030204" pitchFamily="49" charset="0"/>
                <a:cs typeface="Courier New"/>
              </a:rPr>
              <a:t>&lt;XXXX&gt;</a:t>
            </a:r>
            <a:r>
              <a:rPr lang="en-US" spc="-6" dirty="0">
                <a:solidFill>
                  <a:schemeClr val="accent5"/>
                </a:solidFill>
                <a:latin typeface="Consolas" panose="020B0609020204030204" pitchFamily="49" charset="0"/>
                <a:cs typeface="Courier New"/>
              </a:rPr>
              <a:t>@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urier New"/>
              </a:rPr>
              <a:t>tlogin1.rc.colorado.edu</a:t>
            </a:r>
          </a:p>
          <a:p>
            <a:pPr marL="241100" indent="-228411">
              <a:buClr>
                <a:srgbClr val="A9A57C"/>
              </a:buClr>
              <a:tabLst>
                <a:tab pos="241100" algn="l"/>
              </a:tabLst>
            </a:pPr>
            <a:r>
              <a:rPr lang="en-US" spc="-6" dirty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urier New"/>
              </a:rPr>
              <a:t># Where user&lt;XXXX&gt; is your temporary username</a:t>
            </a:r>
            <a:endParaRPr lang="en-US" spc="-26" dirty="0">
              <a:solidFill>
                <a:schemeClr val="bg2">
                  <a:lumMod val="75000"/>
                </a:schemeClr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404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Working on RC Resources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3F0313B-4021-484A-9D48-1418C0DB3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307"/>
            <a:ext cx="10515600" cy="45672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40665" marR="4445" indent="-227965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200" dirty="0">
                <a:solidFill>
                  <a:srgbClr val="2F2B20"/>
                </a:solidFill>
                <a:cs typeface="Arial"/>
              </a:rPr>
              <a:t>When you first log in, you will be on a login node. Your prompt will look like this (e.g.):</a:t>
            </a:r>
            <a:endParaRPr lang="en-US"/>
          </a:p>
          <a:p>
            <a:pPr marL="12065" marR="4445" indent="0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buNone/>
              <a:tabLst>
                <a:tab pos="241100" algn="l"/>
              </a:tabLst>
            </a:pPr>
            <a:endParaRPr lang="en-US" sz="2200" dirty="0">
              <a:solidFill>
                <a:schemeClr val="accent5"/>
              </a:solidFill>
              <a:cs typeface="Courier New" panose="02070309020205020404" pitchFamily="49" charset="0"/>
            </a:endParaRPr>
          </a:p>
          <a:p>
            <a:pPr marL="240665" marR="4445" indent="-227965">
              <a:lnSpc>
                <a:spcPct val="1200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200" dirty="0">
                <a:solidFill>
                  <a:srgbClr val="2F2B20"/>
                </a:solidFill>
                <a:cs typeface="Arial"/>
              </a:rPr>
              <a:t>The login nodes are lightweight virtual machines primarily intended to serve as ‘gateways’ to RC resources. In order to get a better view of the software available on Summit we will go to a compile node.</a:t>
            </a:r>
          </a:p>
          <a:p>
            <a:pPr marL="240665" marR="4445" indent="-227965">
              <a:lnSpc>
                <a:spcPct val="1200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endParaRPr lang="en-US" sz="2200" dirty="0">
              <a:solidFill>
                <a:srgbClr val="2F2B20"/>
              </a:solidFill>
              <a:cs typeface="Arial"/>
            </a:endParaRPr>
          </a:p>
          <a:p>
            <a:pPr marL="240665" marR="4445" indent="-227965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200" dirty="0">
                <a:solidFill>
                  <a:srgbClr val="2F2B20"/>
                </a:solidFill>
                <a:cs typeface="Arial"/>
              </a:rPr>
              <a:t>Now go to your working directory and download the material for this workshop:</a:t>
            </a:r>
          </a:p>
          <a:p>
            <a:pPr marL="240665" marR="4445" indent="-227965" algn="just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endParaRPr lang="en-US" dirty="0">
              <a:solidFill>
                <a:srgbClr val="2F2B20"/>
              </a:solidFill>
              <a:cs typeface="Arial"/>
            </a:endParaRPr>
          </a:p>
          <a:p>
            <a:pPr marL="240665" marR="4445" indent="-227965" algn="just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endParaRPr lang="en-US" dirty="0">
              <a:solidFill>
                <a:srgbClr val="2F2B20"/>
              </a:solidFill>
              <a:cs typeface="Arial"/>
            </a:endParaRPr>
          </a:p>
          <a:p>
            <a:pPr marL="240665" marR="4445" indent="-227965" algn="just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endParaRPr lang="en-US" dirty="0">
              <a:solidFill>
                <a:srgbClr val="2F2B20"/>
              </a:solidFill>
              <a:cs typeface="Arial"/>
            </a:endParaRPr>
          </a:p>
          <a:p>
            <a:pPr marL="240665" marR="4445" indent="-227965" algn="just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endParaRPr lang="en-US" dirty="0">
              <a:solidFill>
                <a:srgbClr val="2F2B2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FDC393-4ECB-D24E-B940-98DC8B0AF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6E627-3E12-45A2-B3A6-EBB7D35A2175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650B5D-4046-9B4A-AF60-821742706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4E4BA3-E937-864C-AC12-987D6BC45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5B5513-2312-4E49-B8A8-C12B2D3194A3}"/>
              </a:ext>
            </a:extLst>
          </p:cNvPr>
          <p:cNvSpPr/>
          <p:nvPr/>
        </p:nvSpPr>
        <p:spPr>
          <a:xfrm>
            <a:off x="1427436" y="2296794"/>
            <a:ext cx="7615896" cy="369332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[user0049@tlogin1 ~]$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DCC546-D123-4CDE-9897-0F2B3235772D}"/>
              </a:ext>
            </a:extLst>
          </p:cNvPr>
          <p:cNvSpPr/>
          <p:nvPr/>
        </p:nvSpPr>
        <p:spPr>
          <a:xfrm>
            <a:off x="1427436" y="3870410"/>
            <a:ext cx="7615896" cy="369332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[user0049@tlogin1 ~]$ </a:t>
            </a:r>
            <a:r>
              <a:rPr lang="en-US" dirty="0" err="1">
                <a:solidFill>
                  <a:schemeClr val="accent5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ssh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accent5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scompile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7CF105-53B5-476A-9E6C-6D66DDC89743}"/>
              </a:ext>
            </a:extLst>
          </p:cNvPr>
          <p:cNvSpPr/>
          <p:nvPr/>
        </p:nvSpPr>
        <p:spPr>
          <a:xfrm>
            <a:off x="1427436" y="4799028"/>
            <a:ext cx="9109136" cy="923330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>
              <a:spcBef>
                <a:spcPts val="16"/>
              </a:spcBef>
              <a:buClr>
                <a:srgbClr val="A9A57C"/>
              </a:buClr>
            </a:pP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[user0049@shas0137 ~]$ cd /scratch/summit/$USER</a:t>
            </a:r>
          </a:p>
          <a:p>
            <a:pPr>
              <a:spcBef>
                <a:spcPts val="16"/>
              </a:spcBef>
              <a:buClr>
                <a:srgbClr val="A9A57C"/>
              </a:buClr>
            </a:pPr>
            <a:r>
              <a:rPr lang="en-US" dirty="0">
                <a:solidFill>
                  <a:schemeClr val="accent5"/>
                </a:solidFill>
                <a:latin typeface="Consolas"/>
                <a:cs typeface="Courier New"/>
              </a:rPr>
              <a:t>[user0049@shas0137 ~]$ git clone https://github.com/ResearchComputing/Supercomputing_Spin_Up_Fall_2021</a:t>
            </a:r>
            <a:endParaRPr lang="en-US" spc="-20" dirty="0">
              <a:solidFill>
                <a:schemeClr val="accent5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1333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Jobs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3F0313B-4021-484A-9D48-1418C0DB3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307"/>
            <a:ext cx="10515600" cy="45672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40665" marR="4445" indent="-227965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200" dirty="0">
                <a:solidFill>
                  <a:srgbClr val="2F2B20"/>
                </a:solidFill>
                <a:cs typeface="Arial"/>
              </a:rPr>
              <a:t>Because Summit is a shared resource with many users trying to utilize available compute with their applications, we need a system to divide compute in a simple and fair system.</a:t>
            </a:r>
          </a:p>
          <a:p>
            <a:pPr marL="240665" marR="4445" indent="-227965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200" dirty="0">
                <a:solidFill>
                  <a:srgbClr val="2F2B20"/>
                </a:solidFill>
                <a:cs typeface="Arial"/>
              </a:rPr>
              <a:t>SLURM</a:t>
            </a:r>
          </a:p>
          <a:p>
            <a:pPr marL="697865" marR="4445" lvl="1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1800" b="1" dirty="0">
                <a:solidFill>
                  <a:srgbClr val="2F2B20"/>
                </a:solidFill>
                <a:latin typeface="Arial"/>
                <a:cs typeface="Arial"/>
              </a:rPr>
              <a:t>S</a:t>
            </a:r>
            <a:r>
              <a:rPr lang="en-US" sz="1800" dirty="0">
                <a:solidFill>
                  <a:srgbClr val="2F2B20"/>
                </a:solidFill>
                <a:latin typeface="Arial"/>
                <a:cs typeface="Arial"/>
              </a:rPr>
              <a:t>imple </a:t>
            </a:r>
            <a:r>
              <a:rPr lang="en-US" sz="1800" b="1" dirty="0">
                <a:solidFill>
                  <a:srgbClr val="2F2B20"/>
                </a:solidFill>
                <a:latin typeface="Arial"/>
                <a:cs typeface="Arial"/>
              </a:rPr>
              <a:t>L</a:t>
            </a:r>
            <a:r>
              <a:rPr lang="en-US" sz="1800" dirty="0">
                <a:solidFill>
                  <a:srgbClr val="2F2B20"/>
                </a:solidFill>
                <a:latin typeface="Arial"/>
                <a:cs typeface="Arial"/>
              </a:rPr>
              <a:t>inux </a:t>
            </a:r>
            <a:r>
              <a:rPr lang="en-US" sz="1800" b="1" dirty="0">
                <a:solidFill>
                  <a:srgbClr val="2F2B20"/>
                </a:solidFill>
                <a:latin typeface="Arial"/>
                <a:cs typeface="Arial"/>
              </a:rPr>
              <a:t>U</a:t>
            </a:r>
            <a:r>
              <a:rPr lang="en-US" sz="1800" dirty="0">
                <a:solidFill>
                  <a:srgbClr val="2F2B20"/>
                </a:solidFill>
                <a:latin typeface="Arial"/>
                <a:cs typeface="Arial"/>
              </a:rPr>
              <a:t>tility for </a:t>
            </a:r>
            <a:r>
              <a:rPr lang="en-US" sz="1800" b="1" dirty="0">
                <a:solidFill>
                  <a:srgbClr val="2F2B20"/>
                </a:solidFill>
                <a:latin typeface="Arial"/>
                <a:cs typeface="Arial"/>
              </a:rPr>
              <a:t>R</a:t>
            </a:r>
            <a:r>
              <a:rPr lang="en-US" sz="1800" dirty="0">
                <a:solidFill>
                  <a:srgbClr val="2F2B20"/>
                </a:solidFill>
                <a:latin typeface="Arial"/>
                <a:cs typeface="Arial"/>
              </a:rPr>
              <a:t>esource </a:t>
            </a:r>
            <a:r>
              <a:rPr lang="en-US" sz="1800" b="1" dirty="0">
                <a:solidFill>
                  <a:srgbClr val="2F2B20"/>
                </a:solidFill>
                <a:latin typeface="Arial"/>
                <a:cs typeface="Arial"/>
              </a:rPr>
              <a:t>M</a:t>
            </a:r>
            <a:r>
              <a:rPr lang="en-US" sz="1800" dirty="0">
                <a:solidFill>
                  <a:srgbClr val="2F2B20"/>
                </a:solidFill>
                <a:latin typeface="Arial"/>
                <a:cs typeface="Arial"/>
              </a:rPr>
              <a:t>anagement</a:t>
            </a:r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  <a:p>
            <a:pPr marL="697865" marR="4445" lvl="1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1800" dirty="0">
                <a:solidFill>
                  <a:srgbClr val="2F2B20"/>
                </a:solidFill>
                <a:latin typeface="Arial"/>
                <a:cs typeface="Arial"/>
              </a:rPr>
              <a:t>(Actually named after the Futurama Drink...)</a:t>
            </a:r>
            <a:endParaRPr lang="en-US" sz="1800" dirty="0">
              <a:cs typeface="Arial"/>
            </a:endParaRPr>
          </a:p>
          <a:p>
            <a:pPr marL="240665" marR="4445" indent="-227965" algn="just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200">
                <a:solidFill>
                  <a:srgbClr val="2F2B20"/>
                </a:solidFill>
                <a:latin typeface="Arial"/>
                <a:cs typeface="Arial"/>
              </a:rPr>
              <a:t>Through SLURM, users can grab allotments of compute resources called Jobs</a:t>
            </a:r>
          </a:p>
          <a:p>
            <a:pPr marL="240665" marR="4445" indent="-227965" algn="just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2200">
                <a:solidFill>
                  <a:srgbClr val="2F2B20"/>
                </a:solidFill>
                <a:latin typeface="Arial"/>
                <a:cs typeface="Arial"/>
              </a:rPr>
              <a:t>2 Types </a:t>
            </a:r>
            <a:r>
              <a:rPr lang="en-US" sz="2200" dirty="0">
                <a:solidFill>
                  <a:srgbClr val="2F2B20"/>
                </a:solidFill>
                <a:latin typeface="Arial"/>
                <a:cs typeface="Arial"/>
              </a:rPr>
              <a:t>of Jobs</a:t>
            </a:r>
          </a:p>
          <a:p>
            <a:pPr marL="697865" marR="4445" lvl="1" algn="just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1800">
                <a:solidFill>
                  <a:srgbClr val="2F2B20"/>
                </a:solidFill>
                <a:latin typeface="Arial"/>
                <a:cs typeface="Arial"/>
              </a:rPr>
              <a:t>Batch Jobs</a:t>
            </a:r>
            <a:endParaRPr lang="en-US" sz="1800" dirty="0">
              <a:solidFill>
                <a:srgbClr val="2F2B20"/>
              </a:solidFill>
              <a:latin typeface="Arial"/>
              <a:cs typeface="Arial"/>
            </a:endParaRPr>
          </a:p>
          <a:p>
            <a:pPr marL="697865" marR="4445" lvl="1" algn="just">
              <a:lnSpc>
                <a:spcPct val="89700"/>
              </a:lnSpc>
              <a:spcBef>
                <a:spcPts val="394"/>
              </a:spcBef>
              <a:buClr>
                <a:srgbClr val="A9A57C"/>
              </a:buClr>
              <a:tabLst>
                <a:tab pos="241100" algn="l"/>
              </a:tabLst>
            </a:pPr>
            <a:r>
              <a:rPr lang="en-US" sz="1800">
                <a:solidFill>
                  <a:srgbClr val="2F2B20"/>
                </a:solidFill>
                <a:latin typeface="Arial"/>
                <a:cs typeface="Arial"/>
              </a:rPr>
              <a:t>Interactive Jobs</a:t>
            </a:r>
            <a:endParaRPr lang="en-US" sz="1800" dirty="0">
              <a:solidFill>
                <a:srgbClr val="2F2B20"/>
              </a:solidFill>
              <a:latin typeface="Arial"/>
              <a:cs typeface="Arial"/>
            </a:endParaRPr>
          </a:p>
          <a:p>
            <a:pPr>
              <a:tabLst>
                <a:tab pos="241100" algn="l"/>
              </a:tabLst>
            </a:pPr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FDC393-4ECB-D24E-B940-98DC8B0AF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6E627-3E12-45A2-B3A6-EBB7D35A2175}" type="datetime1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650B5D-4046-9B4A-AF60-821742706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4E4BA3-E937-864C-AC12-987D6BC45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81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Batch Jobs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6F4FA7C-3A68-0A44-BD45-CEA006EDF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636"/>
            <a:ext cx="10817506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69240" indent="-227965">
              <a:spcBef>
                <a:spcPts val="650"/>
              </a:spcBef>
              <a:buClr>
                <a:prstClr val="black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cs typeface="Arial"/>
              </a:rPr>
              <a:t>Batch Jobs are jobs your submit to the scheduler where they are run later without supervision.</a:t>
            </a:r>
          </a:p>
          <a:p>
            <a:pPr marL="726440" lvl="1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cs typeface="Arial"/>
              </a:rPr>
              <a:t>By far the most common job on Summit</a:t>
            </a:r>
          </a:p>
          <a:p>
            <a:pPr marL="726440" lvl="1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cs typeface="Arial"/>
              </a:rPr>
              <a:t>"batch of cookies"</a:t>
            </a:r>
          </a:p>
          <a:p>
            <a:pPr marL="726440" lvl="1">
              <a:spcBef>
                <a:spcPts val="650"/>
              </a:spcBef>
              <a:buClr>
                <a:srgbClr val="000000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>
                <a:solidFill>
                  <a:srgbClr val="2F2B20"/>
                </a:solidFill>
                <a:cs typeface="Arial"/>
              </a:rPr>
              <a:t>Requires a job script</a:t>
            </a:r>
          </a:p>
          <a:p>
            <a:pPr marL="269240" indent="-227965">
              <a:spcBef>
                <a:spcPts val="650"/>
              </a:spcBef>
              <a:buClr>
                <a:srgbClr val="000000"/>
              </a:buClr>
              <a:buFont typeface="Arial"/>
              <a:tabLst>
                <a:tab pos="269652" algn="l"/>
              </a:tabLst>
            </a:pPr>
            <a:r>
              <a:rPr lang="en-US" dirty="0">
                <a:solidFill>
                  <a:srgbClr val="2F2B20"/>
                </a:solidFill>
                <a:cs typeface="Arial"/>
              </a:rPr>
              <a:t>A job script is simply a script that includes SLURM directives ahead of any commands.</a:t>
            </a:r>
          </a:p>
          <a:p>
            <a:pPr marL="726440" lvl="1">
              <a:spcBef>
                <a:spcPts val="650"/>
              </a:spcBef>
              <a:buClr>
                <a:srgbClr val="000000"/>
              </a:buClr>
              <a:buFont typeface="Arial"/>
              <a:tabLst>
                <a:tab pos="269652" algn="l"/>
              </a:tabLst>
            </a:pPr>
            <a:endParaRPr lang="en-US" dirty="0">
              <a:solidFill>
                <a:srgbClr val="2F2B20"/>
              </a:solidFill>
              <a:cs typeface="Arial"/>
            </a:endParaRPr>
          </a:p>
          <a:p>
            <a:pPr marL="726440" lvl="1">
              <a:spcBef>
                <a:spcPts val="650"/>
              </a:spcBef>
              <a:buClr>
                <a:srgbClr val="000000"/>
              </a:buClr>
              <a:buFont typeface="Arial"/>
              <a:tabLst>
                <a:tab pos="269652" algn="l"/>
              </a:tabLst>
            </a:pPr>
            <a:endParaRPr lang="en-US" dirty="0">
              <a:solidFill>
                <a:srgbClr val="2F2B20"/>
              </a:solidFill>
              <a:cs typeface="Arial"/>
            </a:endParaRPr>
          </a:p>
          <a:p>
            <a:pPr marL="269240" indent="-227965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endParaRPr lang="en-US" spc="-10" dirty="0">
              <a:solidFill>
                <a:srgbClr val="2F2B20"/>
              </a:solidFill>
              <a:cs typeface="Arial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B82E9C-4940-1643-8E71-5711EC354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DA5AB-0250-4AF1-81FF-4F4D382E42F4}" type="datetime1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563F2-5DC1-B74A-9B58-ECA435E15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F11D6-68EE-3147-BA1A-8E2EE4527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17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PC_MOOC_how_to_parallelize" id="{D2326368-328F-9E45-8FB4-8AD806A8553D}" vid="{ECCED491-CD2D-4C49-A7F2-B2207E5FFC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13667</TotalTime>
  <Words>1711</Words>
  <Application>Microsoft Office PowerPoint</Application>
  <PresentationFormat>Widescreen</PresentationFormat>
  <Paragraphs>336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HPC Job Submission</vt:lpstr>
      <vt:lpstr>HPC Job Submission </vt:lpstr>
      <vt:lpstr>Outline</vt:lpstr>
      <vt:lpstr>RMACC Summit Supercomputer</vt:lpstr>
      <vt:lpstr>Additional Types of RMACC Summit Compute Nodes</vt:lpstr>
      <vt:lpstr>RC Access: Logging in</vt:lpstr>
      <vt:lpstr>Working on RC Resources</vt:lpstr>
      <vt:lpstr>Jobs</vt:lpstr>
      <vt:lpstr>Batch Jobs</vt:lpstr>
      <vt:lpstr>Submitting a batch job</vt:lpstr>
      <vt:lpstr>Anatomy of a job script (submit_test.sh)</vt:lpstr>
      <vt:lpstr>Job Options</vt:lpstr>
      <vt:lpstr>Partitions</vt:lpstr>
      <vt:lpstr>Sub-Partitions</vt:lpstr>
      <vt:lpstr>Quality of Service (--qos)</vt:lpstr>
      <vt:lpstr>Example 1: Writing your first job script</vt:lpstr>
      <vt:lpstr>Write your first job script!</vt:lpstr>
      <vt:lpstr>Job details of submit_sleep.sh</vt:lpstr>
      <vt:lpstr>Job Output</vt:lpstr>
      <vt:lpstr>Checking your jobs (1)</vt:lpstr>
      <vt:lpstr>Checking your jobs (2)</vt:lpstr>
      <vt:lpstr>Software and Jobs</vt:lpstr>
      <vt:lpstr>Software and Jobs (2)</vt:lpstr>
      <vt:lpstr>Running an external program</vt:lpstr>
      <vt:lpstr>Example 2: Serial Matlab Code</vt:lpstr>
      <vt:lpstr>Launch Matlab!</vt:lpstr>
      <vt:lpstr>Job details of submit_matlab.sh</vt:lpstr>
      <vt:lpstr>Running an mpi job</vt:lpstr>
      <vt:lpstr>Interactive jobs</vt:lpstr>
      <vt:lpstr>Running an interactive job</vt:lpstr>
      <vt:lpstr>Tools for submitting many small jobs at once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Shelley Knuth</dc:creator>
  <cp:lastModifiedBy>Daniel Trahan</cp:lastModifiedBy>
  <cp:revision>722</cp:revision>
  <cp:lastPrinted>2019-07-26T13:10:52Z</cp:lastPrinted>
  <dcterms:created xsi:type="dcterms:W3CDTF">2018-10-11T20:34:51Z</dcterms:created>
  <dcterms:modified xsi:type="dcterms:W3CDTF">2021-09-16T19:31:40Z</dcterms:modified>
</cp:coreProperties>
</file>

<file path=docProps/thumbnail.jpeg>
</file>